
<file path=[Content_Types].xml><?xml version="1.0" encoding="utf-8"?>
<Types xmlns="http://schemas.openxmlformats.org/package/2006/content-types">
  <Default Extension="bin" ContentType="image/png"/>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bin" ContentType="image/jpeg"/>
  <Override PartName="/ppt/media/image38.bin" ContentType="image/jpeg"/>
  <Override PartName="/ppt/media/image50.bin" ContentType="image/jpeg"/>
  <Override PartName="/ppt/media/image54.bin" ContentType="image/jpeg"/>
  <Override PartName="/ppt/media/image57.bin" ContentType="image/jpeg"/>
  <Override PartName="/ppt/media/image73.bin" ContentType="image/jpeg"/>
  <Override PartName="/ppt/media/image75.bin" ContentType="image/jpeg"/>
  <Override PartName="/ppt/media/image77.bin" ContentType="image/jpeg"/>
  <Override PartName="/ppt/media/image80.bin" ContentType="image/jpeg"/>
  <Override PartName="/docProps/core.xml" ContentType="application/vnd.openxmlformats-package.core-properties+xml"/>
  <Override PartName="/docProps/app.xml" ContentType="application/vnd.openxmlformats-officedocument.extended-properties+xml"/>
  <Override PartName="/ppt/media/image11.bin" ContentType="image/svg+xml"/>
  <Override PartName="/ppt/media/image13.bin" ContentType="image/svg+xml"/>
  <Override PartName="/ppt/media/image15.bin" ContentType="image/svg+xml"/>
  <Override PartName="/ppt/media/image17.bin" ContentType="image/svg+xml"/>
  <Override PartName="/ppt/media/image19.bin" ContentType="image/svg+xml"/>
  <Override PartName="/ppt/media/image23.bin" ContentType="image/svg+xml"/>
  <Override PartName="/ppt/media/image31.bin" ContentType="image/svg+xml"/>
  <Override PartName="/ppt/media/image36.bin" ContentType="image/svg+xml"/>
  <Override PartName="/ppt/media/image39.bin" ContentType="image/svg+xml"/>
  <Override PartName="/ppt/media/image42.bin" ContentType="image/svg+xml"/>
  <Override PartName="/ppt/media/image45.bin" ContentType="image/svg+xml"/>
  <Override PartName="/ppt/media/image51.bin" ContentType="image/svg+xml"/>
  <Override PartName="/ppt/media/image58.bin" ContentType="image/svg+xml"/>
  <Override PartName="/ppt/media/image65.bin" ContentType="image/svg+xml"/>
  <Override PartName="/ppt/media/image72.bin" ContentType="image/svg+xml"/>
  <Override PartName="/ppt/media/image79.bin" ContentType="image/svg+xml"/>
  <Override PartName="/ppt/media/image82.bin" ContentType="image/svg+xml"/>
  <Override PartName="/ppt/media/image89.bin" ContentType="image/svg+xml"/>
  <Override PartName="/ppt/media/image91.bin" ContentType="image/svg+xml"/>
  <Override PartName="/ppt/media/image93.bin" ContentType="image/svg+xml"/>
  <Override PartName="/ppt/media/image95.bin" ContentType="image/svg+xml"/>
  <Override PartName="/ppt/media/image141.bin" ContentType="image/svg+xml"/>
  <Override PartName="/ppt/media/image145.bin" ContentType="image/svg+xml"/>
  <Override PartName="/ppt/media/image149.bin" ContentType="image/svg+xml"/>
  <Override PartName="/ppt/media/image159.bin" ContentType="image/svg+xml"/>
  <Override PartName="/ppt/media/image163.bin" ContentType="image/svg+xml"/>
  <Override PartName="/ppt/media/image167.bin" ContentType="image/svg+xml"/>
  <Override PartName="/ppt/media/image171.bin" ContentType="image/svg+xml"/>
  <Override PartName="/ppt/media/image179.bin" ContentType="image/svg+xml"/>
  <Override PartName="/ppt/media/image183.bin" ContentType="image/svg+xml"/>
  <Override PartName="/ppt/media/image187.bin" ContentType="image/svg+xml"/>
  <Override PartName="/ppt/media/image191.bin" ContentType="image/svg+xml"/>
  <Override PartName="/ppt/media/image195.bin" ContentType="image/svg+xml"/>
  <Override PartName="/ppt/media/image214.bin" ContentType="image/svg+xml"/>
  <Override PartName="/ppt/media/image219.bin" ContentType="image/svg+xml"/>
  <Override PartName="/ppt/media/image223.bin" ContentType="image/svg+xml"/>
  <Override PartName="/ppt/media/image227.bin" ContentType="image/svg+xml"/>
  <Override PartName="/ppt/media/image231.bin" ContentType="image/svg+xml"/>
  <Override PartName="/ppt/media/image236.bin" ContentType="image/svg+xml"/>
  <Override PartName="/ppt/media/image240.bin" ContentType="image/svg+xml"/>
  <Override PartName="/ppt/media/image244.bin" ContentType="image/svg+xml"/>
  <Override PartName="/ppt/media/image248.bin" ContentType="image/sv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301" r:id="rId2"/>
    <p:sldId id="322" r:id="rId3"/>
    <p:sldId id="352" r:id="rId4"/>
    <p:sldId id="394" r:id="rId5"/>
    <p:sldId id="412" r:id="rId6"/>
    <p:sldId id="452" r:id="rId7"/>
    <p:sldId id="535" r:id="rId8"/>
    <p:sldId id="552" r:id="rId9"/>
    <p:sldId id="585" r:id="rId10"/>
    <p:sldId id="679" r:id="rId11"/>
    <p:sldId id="720" r:id="rId12"/>
    <p:sldId id="781" r:id="rId13"/>
    <p:sldId id="882" r:id="rId14"/>
    <p:sldId id="1033" r:id="rId15"/>
  </p:sldIdLst>
  <p:sldSz cx="18288000" cy="10287000"/>
  <p:notesSz cx="18288000" cy="10287000"/>
  <p:embeddedFontLst>
    <p:embeddedFont>
      <p:font typeface="Montserrat" panose="00000500000000000000" pitchFamily="2" charset="0"/>
      <p:regular r:id="rId16"/>
      <p:bold r:id="rId17"/>
    </p:embeddedFont>
    <p:embeddedFont>
      <p:font typeface="Montserrat SemiBold" panose="00000700000000000000" pitchFamily="2" charset="0"/>
      <p:regular r:id="rId18"/>
      <p:bold r:id="rId19"/>
    </p:embeddedFont>
    <p:embeddedFont>
      <p:font typeface="Open Sans" panose="020B0606030504020204" pitchFamily="34" charset="0"/>
      <p:regular r:id="rId20"/>
      <p:bold r:id="rId21"/>
      <p:italic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9" d="100"/>
          <a:sy n="69" d="100"/>
        </p:scale>
        <p:origin x="81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B8CEAE-9ACF-4870-96B2-2FDD755B4008}" type="datetimeFigureOut">
              <a:rPr lang="en-IN" smtClean="0"/>
              <a:t>11-07-2025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353475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8CEAE-9ACF-4870-96B2-2FDD755B4008}" type="datetimeFigureOut">
              <a:rPr lang="en-IN" smtClean="0"/>
              <a:t>11-07-2025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333315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8CEAE-9ACF-4870-96B2-2FDD755B4008}" type="datetimeFigureOut">
              <a:rPr lang="en-IN" smtClean="0"/>
              <a:t>11-07-2025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4276995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8CEAE-9ACF-4870-96B2-2FDD755B4008}" type="datetimeFigureOut">
              <a:rPr lang="en-IN" smtClean="0"/>
              <a:t>11-07-2025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3138595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8CEAE-9ACF-4870-96B2-2FDD755B4008}" type="datetimeFigureOut">
              <a:rPr lang="en-IN" smtClean="0"/>
              <a:t>11-07-2025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88955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B8CEAE-9ACF-4870-96B2-2FDD755B4008}" type="datetimeFigureOut">
              <a:rPr lang="en-IN" smtClean="0"/>
              <a:t>11-07-2025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363965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B8CEAE-9ACF-4870-96B2-2FDD755B4008}" type="datetimeFigureOut">
              <a:rPr lang="en-IN" smtClean="0"/>
              <a:t>11-07-2025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278139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B8CEAE-9ACF-4870-96B2-2FDD755B4008}" type="datetimeFigureOut">
              <a:rPr lang="en-IN" smtClean="0"/>
              <a:t>11-07-2025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132081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8CEAE-9ACF-4870-96B2-2FDD755B4008}" type="datetimeFigureOut">
              <a:rPr lang="en-IN" smtClean="0"/>
              <a:t>11-07-2025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2706754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B8CEAE-9ACF-4870-96B2-2FDD755B4008}" type="datetimeFigureOut">
              <a:rPr lang="en-IN" smtClean="0"/>
              <a:t>11-07-2025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247094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B8CEAE-9ACF-4870-96B2-2FDD755B4008}" type="datetimeFigureOut">
              <a:rPr lang="en-IN" smtClean="0"/>
              <a:t>11-07-2025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414AC96-115D-4CF4-9B0B-0F2A89887B52}" type="slidenum">
              <a:rPr lang="en-IN" smtClean="0"/>
              <a:t>‹#›</a:t>
            </a:fld>
            <a:endParaRPr lang="en-IN"/>
          </a:p>
        </p:txBody>
      </p:sp>
    </p:spTree>
    <p:extLst>
      <p:ext uri="{BB962C8B-B14F-4D97-AF65-F5344CB8AC3E}">
        <p14:creationId xmlns:p14="http://schemas.microsoft.com/office/powerpoint/2010/main" val="26888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8CEAE-9ACF-4870-96B2-2FDD755B4008}" type="datetimeFigureOut">
              <a:rPr lang="en-IN" smtClean="0"/>
              <a:t>11-07-2025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4AC96-115D-4CF4-9B0B-0F2A89887B52}" type="slidenum">
              <a:rPr lang="en-IN" smtClean="0"/>
              <a:t>‹#›</a:t>
            </a:fld>
            <a:endParaRPr lang="en-IN"/>
          </a:p>
        </p:txBody>
      </p:sp>
    </p:spTree>
    <p:extLst>
      <p:ext uri="{BB962C8B-B14F-4D97-AF65-F5344CB8AC3E}">
        <p14:creationId xmlns:p14="http://schemas.microsoft.com/office/powerpoint/2010/main" val="3778084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bin"/><Relationship Id="rId7" Type="http://schemas.openxmlformats.org/officeDocument/2006/relationships/image" Target="../media/image6.bin"/><Relationship Id="rId2" Type="http://schemas.openxmlformats.org/officeDocument/2006/relationships/image" Target="../media/image1.bin"/><Relationship Id="rId1" Type="http://schemas.openxmlformats.org/officeDocument/2006/relationships/slideLayout" Target="../slideLayouts/slideLayout7.xml"/><Relationship Id="rId6" Type="http://schemas.openxmlformats.org/officeDocument/2006/relationships/image" Target="../media/image5.bin"/><Relationship Id="rId5" Type="http://schemas.openxmlformats.org/officeDocument/2006/relationships/image" Target="../media/image4.bin"/><Relationship Id="rId4" Type="http://schemas.openxmlformats.org/officeDocument/2006/relationships/image" Target="../media/image3.bin"/></Relationships>
</file>

<file path=ppt/slides/_rels/slide10.xml.rels><?xml version="1.0" encoding="UTF-8" standalone="yes"?>
<Relationships xmlns="http://schemas.openxmlformats.org/package/2006/relationships"><Relationship Id="rId8" Type="http://schemas.openxmlformats.org/officeDocument/2006/relationships/image" Target="../media/image77.bin"/><Relationship Id="rId3" Type="http://schemas.openxmlformats.org/officeDocument/2006/relationships/image" Target="../media/image7.bin"/><Relationship Id="rId7" Type="http://schemas.openxmlformats.org/officeDocument/2006/relationships/image" Target="../media/image76.bin"/><Relationship Id="rId2" Type="http://schemas.openxmlformats.org/officeDocument/2006/relationships/image" Target="../media/image1.bin"/><Relationship Id="rId1" Type="http://schemas.openxmlformats.org/officeDocument/2006/relationships/slideLayout" Target="../slideLayouts/slideLayout7.xml"/><Relationship Id="rId6" Type="http://schemas.openxmlformats.org/officeDocument/2006/relationships/image" Target="../media/image75.bin"/><Relationship Id="rId11" Type="http://schemas.openxmlformats.org/officeDocument/2006/relationships/image" Target="../media/image81.bin"/><Relationship Id="rId5" Type="http://schemas.openxmlformats.org/officeDocument/2006/relationships/image" Target="../media/image74.bin"/><Relationship Id="rId10" Type="http://schemas.openxmlformats.org/officeDocument/2006/relationships/image" Target="../media/image80.bin"/><Relationship Id="rId4" Type="http://schemas.openxmlformats.org/officeDocument/2006/relationships/image" Target="../media/image73.bin"/><Relationship Id="rId9" Type="http://schemas.openxmlformats.org/officeDocument/2006/relationships/image" Target="../media/image78.bin"/></Relationships>
</file>

<file path=ppt/slides/_rels/slide11.xml.rels><?xml version="1.0" encoding="UTF-8" standalone="yes"?>
<Relationships xmlns="http://schemas.openxmlformats.org/package/2006/relationships"><Relationship Id="rId294" Type="http://schemas.openxmlformats.org/officeDocument/2006/relationships/image" Target="../media/image87.bin"/><Relationship Id="rId299" Type="http://schemas.openxmlformats.org/officeDocument/2006/relationships/image" Target="../media/image145.bin"/><Relationship Id="rId3" Type="http://schemas.openxmlformats.org/officeDocument/2006/relationships/image" Target="../media/image83.bin"/><Relationship Id="rId293" Type="http://schemas.openxmlformats.org/officeDocument/2006/relationships/image" Target="../media/image86.bin"/><Relationship Id="rId2" Type="http://schemas.openxmlformats.org/officeDocument/2006/relationships/image" Target="../media/image1.bin"/><Relationship Id="rId292" Type="http://schemas.openxmlformats.org/officeDocument/2006/relationships/image" Target="../media/image141.bin"/><Relationship Id="rId306" Type="http://schemas.openxmlformats.org/officeDocument/2006/relationships/image" Target="../media/image149.bin"/><Relationship Id="rId1" Type="http://schemas.openxmlformats.org/officeDocument/2006/relationships/slideLayout" Target="../slideLayouts/slideLayout7.xml"/><Relationship Id="rId301" Type="http://schemas.openxmlformats.org/officeDocument/2006/relationships/image" Target="../media/image90.bin"/><Relationship Id="rId5" Type="http://schemas.openxmlformats.org/officeDocument/2006/relationships/image" Target="../media/image85.bin"/><Relationship Id="rId300" Type="http://schemas.openxmlformats.org/officeDocument/2006/relationships/image" Target="../media/image88.bin"/><Relationship Id="rId4" Type="http://schemas.openxmlformats.org/officeDocument/2006/relationships/image" Target="../media/image84.bin"/></Relationships>
</file>

<file path=ppt/slides/_rels/slide12.xml.rels><?xml version="1.0" encoding="UTF-8" standalone="yes"?>
<Relationships xmlns="http://schemas.openxmlformats.org/package/2006/relationships"><Relationship Id="rId8" Type="http://schemas.openxmlformats.org/officeDocument/2006/relationships/image" Target="../media/image98.bin"/><Relationship Id="rId341" Type="http://schemas.openxmlformats.org/officeDocument/2006/relationships/image" Target="../media/image167.bin"/><Relationship Id="rId370" Type="http://schemas.openxmlformats.org/officeDocument/2006/relationships/image" Target="../media/image183.bin"/><Relationship Id="rId391" Type="http://schemas.openxmlformats.org/officeDocument/2006/relationships/image" Target="../media/image195.bin"/><Relationship Id="rId3" Type="http://schemas.openxmlformats.org/officeDocument/2006/relationships/image" Target="../media/image7.bin"/><Relationship Id="rId7" Type="http://schemas.openxmlformats.org/officeDocument/2006/relationships/image" Target="../media/image97.bin"/><Relationship Id="rId328" Type="http://schemas.openxmlformats.org/officeDocument/2006/relationships/image" Target="../media/image101.bin"/><Relationship Id="rId349" Type="http://schemas.openxmlformats.org/officeDocument/2006/relationships/image" Target="../media/image104.bin"/><Relationship Id="rId2" Type="http://schemas.openxmlformats.org/officeDocument/2006/relationships/image" Target="../media/image1.bin"/><Relationship Id="rId378" Type="http://schemas.openxmlformats.org/officeDocument/2006/relationships/image" Target="../media/image107.bin"/><Relationship Id="rId1" Type="http://schemas.openxmlformats.org/officeDocument/2006/relationships/slideLayout" Target="../slideLayouts/slideLayout7.xml"/><Relationship Id="rId6" Type="http://schemas.openxmlformats.org/officeDocument/2006/relationships/image" Target="../media/image96.bin"/><Relationship Id="rId327" Type="http://schemas.openxmlformats.org/officeDocument/2006/relationships/image" Target="../media/image159.bin"/><Relationship Id="rId335" Type="http://schemas.openxmlformats.org/officeDocument/2006/relationships/image" Target="../media/image102.bin"/><Relationship Id="rId348" Type="http://schemas.openxmlformats.org/officeDocument/2006/relationships/image" Target="../media/image171.bin"/><Relationship Id="rId364" Type="http://schemas.openxmlformats.org/officeDocument/2006/relationships/image" Target="../media/image105.bin"/><Relationship Id="rId377" Type="http://schemas.openxmlformats.org/officeDocument/2006/relationships/image" Target="../media/image187.bin"/><Relationship Id="rId5" Type="http://schemas.openxmlformats.org/officeDocument/2006/relationships/image" Target="../media/image94.bin"/><Relationship Id="rId385" Type="http://schemas.openxmlformats.org/officeDocument/2006/relationships/image" Target="../media/image108.bin"/><Relationship Id="rId10" Type="http://schemas.openxmlformats.org/officeDocument/2006/relationships/image" Target="../media/image100.bin"/><Relationship Id="rId334" Type="http://schemas.openxmlformats.org/officeDocument/2006/relationships/image" Target="../media/image163.bin"/><Relationship Id="rId342" Type="http://schemas.openxmlformats.org/officeDocument/2006/relationships/image" Target="../media/image103.bin"/><Relationship Id="rId363" Type="http://schemas.openxmlformats.org/officeDocument/2006/relationships/image" Target="../media/image179.bin"/><Relationship Id="rId371" Type="http://schemas.openxmlformats.org/officeDocument/2006/relationships/image" Target="../media/image106.bin"/><Relationship Id="rId384" Type="http://schemas.openxmlformats.org/officeDocument/2006/relationships/image" Target="../media/image191.bin"/><Relationship Id="rId4" Type="http://schemas.openxmlformats.org/officeDocument/2006/relationships/image" Target="../media/image92.bin"/><Relationship Id="rId9" Type="http://schemas.openxmlformats.org/officeDocument/2006/relationships/image" Target="../media/image99.bin"/></Relationships>
</file>

<file path=ppt/slides/_rels/slide13.xml.rels><?xml version="1.0" encoding="UTF-8" standalone="yes"?>
<Relationships xmlns="http://schemas.openxmlformats.org/package/2006/relationships"><Relationship Id="rId439" Type="http://schemas.openxmlformats.org/officeDocument/2006/relationships/image" Target="../media/image219.bin"/><Relationship Id="rId3" Type="http://schemas.openxmlformats.org/officeDocument/2006/relationships/image" Target="../media/image7.bin"/><Relationship Id="rId476" Type="http://schemas.openxmlformats.org/officeDocument/2006/relationships/image" Target="../media/image240.bin"/><Relationship Id="rId7" Type="http://schemas.openxmlformats.org/officeDocument/2006/relationships/image" Target="../media/image111.bin"/><Relationship Id="rId446" Type="http://schemas.openxmlformats.org/officeDocument/2006/relationships/image" Target="../media/image223.bin"/><Relationship Id="rId2" Type="http://schemas.openxmlformats.org/officeDocument/2006/relationships/image" Target="../media/image1.bin"/><Relationship Id="rId483" Type="http://schemas.openxmlformats.org/officeDocument/2006/relationships/image" Target="../media/image244.bin"/><Relationship Id="rId1" Type="http://schemas.openxmlformats.org/officeDocument/2006/relationships/slideLayout" Target="../slideLayouts/slideLayout7.xml"/><Relationship Id="rId6" Type="http://schemas.openxmlformats.org/officeDocument/2006/relationships/image" Target="../media/image99.bin"/><Relationship Id="rId453" Type="http://schemas.openxmlformats.org/officeDocument/2006/relationships/image" Target="../media/image227.bin"/><Relationship Id="rId5" Type="http://schemas.openxmlformats.org/officeDocument/2006/relationships/image" Target="../media/image110.bin"/><Relationship Id="rId461" Type="http://schemas.openxmlformats.org/officeDocument/2006/relationships/image" Target="../media/image113.bin"/><Relationship Id="rId490" Type="http://schemas.openxmlformats.org/officeDocument/2006/relationships/image" Target="../media/image248.bin"/><Relationship Id="rId431" Type="http://schemas.openxmlformats.org/officeDocument/2006/relationships/image" Target="../media/image112.bin"/><Relationship Id="rId460" Type="http://schemas.openxmlformats.org/officeDocument/2006/relationships/image" Target="../media/image231.bin"/><Relationship Id="rId4" Type="http://schemas.openxmlformats.org/officeDocument/2006/relationships/image" Target="../media/image109.bin"/><Relationship Id="rId430" Type="http://schemas.openxmlformats.org/officeDocument/2006/relationships/image" Target="../media/image214.bin"/><Relationship Id="rId469" Type="http://schemas.openxmlformats.org/officeDocument/2006/relationships/image" Target="../media/image236.bin"/></Relationships>
</file>

<file path=ppt/slides/_rels/slide14.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bin"/><Relationship Id="rId1" Type="http://schemas.openxmlformats.org/officeDocument/2006/relationships/slideLayout" Target="../slideLayouts/slideLayout7.xml"/><Relationship Id="rId6" Type="http://schemas.openxmlformats.org/officeDocument/2006/relationships/image" Target="../media/image6.bin"/><Relationship Id="rId5" Type="http://schemas.openxmlformats.org/officeDocument/2006/relationships/image" Target="../media/image4.bin"/><Relationship Id="rId4" Type="http://schemas.openxmlformats.org/officeDocument/2006/relationships/image" Target="../media/image3.bin"/></Relationships>
</file>

<file path=ppt/slides/_rels/slide2.xml.rels><?xml version="1.0" encoding="UTF-8" standalone="yes"?>
<Relationships xmlns="http://schemas.openxmlformats.org/package/2006/relationships"><Relationship Id="rId39" Type="http://schemas.openxmlformats.org/officeDocument/2006/relationships/image" Target="../media/image14.bin"/><Relationship Id="rId3" Type="http://schemas.openxmlformats.org/officeDocument/2006/relationships/image" Target="../media/image7.bin"/><Relationship Id="rId42" Type="http://schemas.openxmlformats.org/officeDocument/2006/relationships/image" Target="../media/image16.bin"/><Relationship Id="rId47" Type="http://schemas.openxmlformats.org/officeDocument/2006/relationships/image" Target="../media/image19.bin"/><Relationship Id="rId38" Type="http://schemas.openxmlformats.org/officeDocument/2006/relationships/image" Target="../media/image13.bin"/><Relationship Id="rId2" Type="http://schemas.openxmlformats.org/officeDocument/2006/relationships/image" Target="../media/image1.bin"/><Relationship Id="rId41" Type="http://schemas.openxmlformats.org/officeDocument/2006/relationships/image" Target="../media/image15.bin"/><Relationship Id="rId1" Type="http://schemas.openxmlformats.org/officeDocument/2006/relationships/slideLayout" Target="../slideLayouts/slideLayout7.xml"/><Relationship Id="rId6" Type="http://schemas.openxmlformats.org/officeDocument/2006/relationships/image" Target="../media/image10.bin"/><Relationship Id="rId45" Type="http://schemas.openxmlformats.org/officeDocument/2006/relationships/image" Target="../media/image18.bin"/><Relationship Id="rId5" Type="http://schemas.openxmlformats.org/officeDocument/2006/relationships/image" Target="../media/image9.bin"/><Relationship Id="rId36" Type="http://schemas.openxmlformats.org/officeDocument/2006/relationships/image" Target="../media/image12.bin"/><Relationship Id="rId44" Type="http://schemas.openxmlformats.org/officeDocument/2006/relationships/image" Target="../media/image17.bin"/><Relationship Id="rId4" Type="http://schemas.openxmlformats.org/officeDocument/2006/relationships/image" Target="../media/image8.bin"/><Relationship Id="rId35" Type="http://schemas.openxmlformats.org/officeDocument/2006/relationships/image" Target="../media/image11.bin"/></Relationships>
</file>

<file path=ppt/slides/_rels/slide3.xml.rels><?xml version="1.0" encoding="UTF-8" standalone="yes"?>
<Relationships xmlns="http://schemas.openxmlformats.org/package/2006/relationships"><Relationship Id="rId3" Type="http://schemas.openxmlformats.org/officeDocument/2006/relationships/image" Target="../media/image7.bin"/><Relationship Id="rId59" Type="http://schemas.openxmlformats.org/officeDocument/2006/relationships/image" Target="../media/image24.bin"/><Relationship Id="rId2" Type="http://schemas.openxmlformats.org/officeDocument/2006/relationships/image" Target="../media/image1.bin"/><Relationship Id="rId1" Type="http://schemas.openxmlformats.org/officeDocument/2006/relationships/slideLayout" Target="../slideLayouts/slideLayout7.xml"/><Relationship Id="rId58" Type="http://schemas.openxmlformats.org/officeDocument/2006/relationships/image" Target="../media/image22.bin"/><Relationship Id="rId57" Type="http://schemas.openxmlformats.org/officeDocument/2006/relationships/image" Target="../media/image21.bin"/><Relationship Id="rId60" Type="http://schemas.openxmlformats.org/officeDocument/2006/relationships/image" Target="../media/image25.bin"/><Relationship Id="rId4" Type="http://schemas.openxmlformats.org/officeDocument/2006/relationships/image" Target="../media/image20.bin"/><Relationship Id="rId56" Type="http://schemas.openxmlformats.org/officeDocument/2006/relationships/image" Target="../media/image23.bin"/></Relationships>
</file>

<file path=ppt/slides/_rels/slide4.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1.bin"/><Relationship Id="rId1" Type="http://schemas.openxmlformats.org/officeDocument/2006/relationships/slideLayout" Target="../slideLayouts/slideLayout7.xml"/><Relationship Id="rId73" Type="http://schemas.openxmlformats.org/officeDocument/2006/relationships/image" Target="../media/image31.bin"/><Relationship Id="rId4" Type="http://schemas.openxmlformats.org/officeDocument/2006/relationships/image" Target="../media/image26.bin"/></Relationships>
</file>

<file path=ppt/slides/_rels/slide5.xml.rels><?xml version="1.0" encoding="UTF-8" standalone="yes"?>
<Relationships xmlns="http://schemas.openxmlformats.org/package/2006/relationships"><Relationship Id="rId85" Type="http://schemas.openxmlformats.org/officeDocument/2006/relationships/image" Target="../media/image30.bin"/><Relationship Id="rId3" Type="http://schemas.openxmlformats.org/officeDocument/2006/relationships/image" Target="../media/image27.bin"/><Relationship Id="rId84" Type="http://schemas.openxmlformats.org/officeDocument/2006/relationships/image" Target="../media/image36.bin"/><Relationship Id="rId89" Type="http://schemas.openxmlformats.org/officeDocument/2006/relationships/image" Target="../media/image39.bin"/><Relationship Id="rId2" Type="http://schemas.openxmlformats.org/officeDocument/2006/relationships/image" Target="../media/image1.bin"/><Relationship Id="rId91" Type="http://schemas.openxmlformats.org/officeDocument/2006/relationships/image" Target="../media/image34.bin"/><Relationship Id="rId96" Type="http://schemas.openxmlformats.org/officeDocument/2006/relationships/image" Target="../media/image37.bin"/><Relationship Id="rId1" Type="http://schemas.openxmlformats.org/officeDocument/2006/relationships/slideLayout" Target="../slideLayouts/slideLayout7.xml"/><Relationship Id="rId5" Type="http://schemas.openxmlformats.org/officeDocument/2006/relationships/image" Target="../media/image29.bin"/><Relationship Id="rId90" Type="http://schemas.openxmlformats.org/officeDocument/2006/relationships/image" Target="../media/image33.bin"/><Relationship Id="rId95" Type="http://schemas.openxmlformats.org/officeDocument/2006/relationships/image" Target="../media/image35.bin"/><Relationship Id="rId86" Type="http://schemas.openxmlformats.org/officeDocument/2006/relationships/image" Target="../media/image32.bin"/><Relationship Id="rId94" Type="http://schemas.openxmlformats.org/officeDocument/2006/relationships/image" Target="../media/image42.bin"/><Relationship Id="rId99" Type="http://schemas.openxmlformats.org/officeDocument/2006/relationships/image" Target="../media/image45.bin"/><Relationship Id="rId4" Type="http://schemas.openxmlformats.org/officeDocument/2006/relationships/image" Target="../media/image28.bin"/></Relationships>
</file>

<file path=ppt/slides/_rels/slide6.xml.rels><?xml version="1.0" encoding="UTF-8" standalone="yes"?>
<Relationships xmlns="http://schemas.openxmlformats.org/package/2006/relationships"><Relationship Id="rId117" Type="http://schemas.openxmlformats.org/officeDocument/2006/relationships/image" Target="../media/image48.bin"/><Relationship Id="rId3" Type="http://schemas.openxmlformats.org/officeDocument/2006/relationships/image" Target="../media/image7.bin"/><Relationship Id="rId112" Type="http://schemas.openxmlformats.org/officeDocument/2006/relationships/image" Target="../media/image51.bin"/><Relationship Id="rId125" Type="http://schemas.openxmlformats.org/officeDocument/2006/relationships/image" Target="../media/image58.bin"/><Relationship Id="rId138" Type="http://schemas.openxmlformats.org/officeDocument/2006/relationships/image" Target="../media/image65.bin"/><Relationship Id="rId141" Type="http://schemas.openxmlformats.org/officeDocument/2006/relationships/image" Target="../media/image56.bin"/><Relationship Id="rId154" Type="http://schemas.openxmlformats.org/officeDocument/2006/relationships/image" Target="../media/image60.bin"/><Relationship Id="rId116" Type="http://schemas.openxmlformats.org/officeDocument/2006/relationships/image" Target="../media/image47.bin"/><Relationship Id="rId2" Type="http://schemas.openxmlformats.org/officeDocument/2006/relationships/image" Target="../media/image1.bin"/><Relationship Id="rId140" Type="http://schemas.openxmlformats.org/officeDocument/2006/relationships/image" Target="../media/image55.bin"/><Relationship Id="rId153" Type="http://schemas.openxmlformats.org/officeDocument/2006/relationships/image" Target="../media/image59.bin"/><Relationship Id="rId1" Type="http://schemas.openxmlformats.org/officeDocument/2006/relationships/slideLayout" Target="../slideLayouts/slideLayout7.xml"/><Relationship Id="rId6" Type="http://schemas.openxmlformats.org/officeDocument/2006/relationships/image" Target="../media/image41.bin"/><Relationship Id="rId115" Type="http://schemas.openxmlformats.org/officeDocument/2006/relationships/image" Target="../media/image46.bin"/><Relationship Id="rId128" Type="http://schemas.openxmlformats.org/officeDocument/2006/relationships/image" Target="../media/image53.bin"/><Relationship Id="rId5" Type="http://schemas.openxmlformats.org/officeDocument/2006/relationships/image" Target="../media/image40.bin"/><Relationship Id="rId114" Type="http://schemas.openxmlformats.org/officeDocument/2006/relationships/image" Target="../media/image44.bin"/><Relationship Id="rId127" Type="http://schemas.openxmlformats.org/officeDocument/2006/relationships/image" Target="../media/image52.bin"/><Relationship Id="rId152" Type="http://schemas.openxmlformats.org/officeDocument/2006/relationships/image" Target="../media/image57.bin"/><Relationship Id="rId151" Type="http://schemas.openxmlformats.org/officeDocument/2006/relationships/image" Target="../media/image72.bin"/><Relationship Id="rId164" Type="http://schemas.openxmlformats.org/officeDocument/2006/relationships/image" Target="../media/image79.bin"/><Relationship Id="rId4" Type="http://schemas.openxmlformats.org/officeDocument/2006/relationships/image" Target="../media/image38.bin"/><Relationship Id="rId113" Type="http://schemas.openxmlformats.org/officeDocument/2006/relationships/image" Target="../media/image43.bin"/><Relationship Id="rId118" Type="http://schemas.openxmlformats.org/officeDocument/2006/relationships/image" Target="../media/image49.bin"/><Relationship Id="rId126" Type="http://schemas.openxmlformats.org/officeDocument/2006/relationships/image" Target="../media/image50.bin"/><Relationship Id="rId139" Type="http://schemas.openxmlformats.org/officeDocument/2006/relationships/image" Target="../media/image54.bin"/></Relationships>
</file>

<file path=ppt/slides/_rels/slide7.xml.rels><?xml version="1.0" encoding="UTF-8" standalone="yes"?>
<Relationships xmlns="http://schemas.openxmlformats.org/package/2006/relationships"><Relationship Id="rId171" Type="http://schemas.openxmlformats.org/officeDocument/2006/relationships/image" Target="../media/image82.bin"/><Relationship Id="rId3" Type="http://schemas.openxmlformats.org/officeDocument/2006/relationships/image" Target="../media/image61.bin"/><Relationship Id="rId2" Type="http://schemas.openxmlformats.org/officeDocument/2006/relationships/image" Target="../media/image1.bin"/><Relationship Id="rId1" Type="http://schemas.openxmlformats.org/officeDocument/2006/relationships/slideLayout" Target="../slideLayouts/slideLayout7.xml"/><Relationship Id="rId172" Type="http://schemas.openxmlformats.org/officeDocument/2006/relationships/image" Target="../media/image62.bin"/></Relationships>
</file>

<file path=ppt/slides/_rels/slide8.xml.rels><?xml version="1.0" encoding="UTF-8" standalone="yes"?>
<Relationships xmlns="http://schemas.openxmlformats.org/package/2006/relationships"><Relationship Id="rId189" Type="http://schemas.openxmlformats.org/officeDocument/2006/relationships/image" Target="../media/image91.bin"/><Relationship Id="rId192" Type="http://schemas.openxmlformats.org/officeDocument/2006/relationships/image" Target="../media/image93.bin"/><Relationship Id="rId3" Type="http://schemas.openxmlformats.org/officeDocument/2006/relationships/image" Target="../media/image7.bin"/><Relationship Id="rId2" Type="http://schemas.openxmlformats.org/officeDocument/2006/relationships/image" Target="../media/image1.bin"/><Relationship Id="rId187" Type="http://schemas.openxmlformats.org/officeDocument/2006/relationships/image" Target="../media/image64.bin"/><Relationship Id="rId195" Type="http://schemas.openxmlformats.org/officeDocument/2006/relationships/image" Target="../media/image95.bin"/><Relationship Id="rId1" Type="http://schemas.openxmlformats.org/officeDocument/2006/relationships/slideLayout" Target="../slideLayouts/slideLayout7.xml"/><Relationship Id="rId190" Type="http://schemas.openxmlformats.org/officeDocument/2006/relationships/image" Target="../media/image66.bin"/><Relationship Id="rId186" Type="http://schemas.openxmlformats.org/officeDocument/2006/relationships/image" Target="../media/image89.bin"/><Relationship Id="rId4" Type="http://schemas.openxmlformats.org/officeDocument/2006/relationships/image" Target="../media/image63.bin"/><Relationship Id="rId193" Type="http://schemas.openxmlformats.org/officeDocument/2006/relationships/image" Target="../media/image67.bin"/></Relationships>
</file>

<file path=ppt/slides/_rels/slide9.xml.rels><?xml version="1.0" encoding="UTF-8" standalone="yes"?>
<Relationships xmlns="http://schemas.openxmlformats.org/package/2006/relationships"><Relationship Id="rId3" Type="http://schemas.openxmlformats.org/officeDocument/2006/relationships/image" Target="../media/image7.bin"/><Relationship Id="rId7" Type="http://schemas.openxmlformats.org/officeDocument/2006/relationships/image" Target="../media/image71.bin"/><Relationship Id="rId2" Type="http://schemas.openxmlformats.org/officeDocument/2006/relationships/image" Target="../media/image1.bin"/><Relationship Id="rId1" Type="http://schemas.openxmlformats.org/officeDocument/2006/relationships/slideLayout" Target="../slideLayouts/slideLayout7.xml"/><Relationship Id="rId6" Type="http://schemas.openxmlformats.org/officeDocument/2006/relationships/image" Target="../media/image70.bin"/><Relationship Id="rId5" Type="http://schemas.openxmlformats.org/officeDocument/2006/relationships/image" Target="../media/image69.bin"/><Relationship Id="rId4" Type="http://schemas.openxmlformats.org/officeDocument/2006/relationships/image" Target="../media/image6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30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571500" y="571500"/>
            <a:ext cx="17145000" cy="9144000"/>
          </a:xfrm>
          <a:prstGeom prst="rect">
            <a:avLst/>
          </a:prstGeom>
          <a:effectLst>
            <a:outerShdw blurRad="285750" dir="2700000" algn="ctr" rotWithShape="0">
              <a:srgbClr val="000000">
                <a:alpha val="40000"/>
              </a:srgbClr>
            </a:outerShdw>
          </a:effectLst>
        </p:spPr>
      </p:pic>
      <p:pic>
        <p:nvPicPr>
          <p:cNvPr id="305" name="coverimage">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4">
            <a:alphaModFix/>
          </a:blip>
          <a:stretch/>
        </p:blipFill>
        <p:spPr>
          <a:xfrm>
            <a:off x="571500" y="571500"/>
            <a:ext cx="17145000" cy="9144000"/>
          </a:xfrm>
          <a:prstGeom prst="rect">
            <a:avLst/>
          </a:prstGeom>
          <a:effectLst>
            <a:outerShdw blurRad="285750" dir="2700000" algn="ctr" rotWithShape="0">
              <a:srgbClr val="000000">
                <a:alpha val="40000"/>
              </a:srgbClr>
            </a:outerShdw>
          </a:effectLst>
        </p:spPr>
      </p:pic>
      <p:pic>
        <p:nvPicPr>
          <p:cNvPr id="307"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mt="60000"/>
          </a:blip>
          <a:stretch/>
        </p:blipFill>
        <p:spPr>
          <a:xfrm>
            <a:off x="571500" y="571500"/>
            <a:ext cx="17145000" cy="9144000"/>
          </a:xfrm>
          <a:prstGeom prst="rect">
            <a:avLst/>
          </a:prstGeom>
        </p:spPr>
      </p:pic>
      <p:sp>
        <p:nvSpPr>
          <p:cNvPr id="309" name="Presenter Name-447">
            <a:extLst>
              <a:ext uri="{FF2B5EF4-FFF2-40B4-BE49-F238E27FC236}">
                <a16:creationId xmlns:a16="http://schemas.microsoft.com/office/drawing/2014/main" id="{111B4A49-B930-4A89-A1CD-6CA2B3D95AED}"/>
              </a:ext>
            </a:extLst>
          </p:cNvPr>
          <p:cNvSpPr txBox="1"/>
          <p:nvPr/>
        </p:nvSpPr>
        <p:spPr>
          <a:xfrm>
            <a:off x="2209800" y="7334726"/>
            <a:ext cx="12377738"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Damian Wainohu</a:t>
            </a:r>
          </a:p>
        </p:txBody>
      </p:sp>
      <p:sp>
        <p:nvSpPr>
          <p:cNvPr id="311" name="Presenter Designation-454">
            <a:extLst>
              <a:ext uri="{FF2B5EF4-FFF2-40B4-BE49-F238E27FC236}">
                <a16:creationId xmlns:a16="http://schemas.microsoft.com/office/drawing/2014/main" id="{111B4A49-B930-4A89-A1CD-6CA2B3D95AED}"/>
              </a:ext>
            </a:extLst>
          </p:cNvPr>
          <p:cNvSpPr txBox="1"/>
          <p:nvPr/>
        </p:nvSpPr>
        <p:spPr>
          <a:xfrm>
            <a:off x="2209800" y="7718679"/>
            <a:ext cx="12377738" cy="39052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GM - Growth &amp; Innovation Candidate  </a:t>
            </a:r>
          </a:p>
        </p:txBody>
      </p:sp>
      <p:pic>
        <p:nvPicPr>
          <p:cNvPr id="313" name="sgPresentorImageNode">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6">
            <a:alphaModFix/>
          </a:blip>
          <a:stretch/>
        </p:blipFill>
        <p:spPr>
          <a:xfrm>
            <a:off x="1143000" y="7279005"/>
            <a:ext cx="876300" cy="876300"/>
          </a:xfrm>
          <a:prstGeom prst="rect">
            <a:avLst/>
          </a:prstGeom>
        </p:spPr>
      </p:pic>
      <p:pic>
        <p:nvPicPr>
          <p:cNvPr id="315" name="logoNode1ff9f371-4294-47e6-a322-4a8e0f3a126e">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1143000" y="2131504"/>
            <a:ext cx="1009650" cy="1009650"/>
          </a:xfrm>
          <a:prstGeom prst="rect">
            <a:avLst/>
          </a:prstGeom>
        </p:spPr>
      </p:pic>
      <p:sp>
        <p:nvSpPr>
          <p:cNvPr id="317" name="Title 3">
            <a:extLst>
              <a:ext uri="{FF2B5EF4-FFF2-40B4-BE49-F238E27FC236}">
                <a16:creationId xmlns:a16="http://schemas.microsoft.com/office/drawing/2014/main" id="{111B4A49-B930-4A89-A1CD-6CA2B3D95AED}"/>
              </a:ext>
            </a:extLst>
          </p:cNvPr>
          <p:cNvSpPr txBox="1"/>
          <p:nvPr/>
        </p:nvSpPr>
        <p:spPr>
          <a:xfrm>
            <a:off x="1143000" y="3715036"/>
            <a:ext cx="13444538" cy="1714500"/>
          </a:xfrm>
          <a:prstGeom prst="rect">
            <a:avLst/>
          </a:prstGeom>
          <a:noFill/>
        </p:spPr>
        <p:txBody>
          <a:bodyPr vertOverflow="clip" horzOverflow="clip" wrap="square" lIns="0" tIns="0" rIns="0" bIns="0" rtlCol="0" anchor="t">
            <a:spAutoFit/>
          </a:bodyPr>
          <a:lstStyle/>
          <a:p>
            <a:pPr algn="l">
              <a:lnSpc>
                <a:spcPts val="6696"/>
              </a:lnSpc>
            </a:pPr>
            <a:r>
              <a:rPr lang="en-US" sz="5400" b="1" spc="-189" dirty="0">
                <a:solidFill>
                  <a:srgbClr val="FFFFFF">
                    <a:alpha val="100000"/>
                  </a:srgbClr>
                </a:solidFill>
                <a:latin typeface="Montserrat" panose="00000700000000000000" pitchFamily="2" charset="0"/>
              </a:rPr>
              <a:t>Touch Football Australia: A Strategic Vision for 2026-2029</a:t>
            </a:r>
          </a:p>
        </p:txBody>
      </p:sp>
      <p:sp>
        <p:nvSpPr>
          <p:cNvPr id="319" name="SubTitle">
            <a:extLst>
              <a:ext uri="{FF2B5EF4-FFF2-40B4-BE49-F238E27FC236}">
                <a16:creationId xmlns:a16="http://schemas.microsoft.com/office/drawing/2014/main" id="{111B4A49-B930-4A89-A1CD-6CA2B3D95AED}"/>
              </a:ext>
            </a:extLst>
          </p:cNvPr>
          <p:cNvSpPr txBox="1"/>
          <p:nvPr/>
        </p:nvSpPr>
        <p:spPr>
          <a:xfrm>
            <a:off x="1143000" y="5606034"/>
            <a:ext cx="13444538" cy="1228725"/>
          </a:xfrm>
          <a:prstGeom prst="rect">
            <a:avLst/>
          </a:prstGeom>
          <a:noFill/>
        </p:spPr>
        <p:txBody>
          <a:bodyPr vertOverflow="clip" horzOverflow="clip" wrap="square" lIns="0" tIns="0" rIns="0" bIns="0" rtlCol="0" anchor="t">
            <a:spAutoFit/>
          </a:bodyPr>
          <a:lstStyle/>
          <a:p>
            <a:pPr algn="l">
              <a:lnSpc>
                <a:spcPts val="3192"/>
              </a:lnSpc>
            </a:pPr>
            <a:r>
              <a:rPr lang="en-US" sz="2100" spc="-21" dirty="0">
                <a:solidFill>
                  <a:srgbClr val="FFFFFF">
                    <a:alpha val="100000"/>
                  </a:srgbClr>
                </a:solidFill>
                <a:latin typeface="Open Sans" panose="00000700000000000000" pitchFamily="2" charset="0"/>
              </a:rPr>
              <a:t>This presentation delineates the comprehensive strategic blueprint designed for Touch Football Australia, focused on establishing the organization as a global leader in the non-contact sports arena through increased participation, digital advancements, and enhanced community inclusion initiatives.</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par>
                                <p:cTn id="8" presetID="35" presetClass="path" presetSubtype="0" accel="50000" decel="50000" fill="hold" nodeType="withEffect">
                                  <p:stCondLst>
                                    <p:cond delay="0"/>
                                  </p:stCondLst>
                                  <p:childTnLst>
                                    <p:animMotion origin="layout" path="M 0.026041666 0 L 0 0 E" pathEditMode="relative" ptsTypes="">
                                      <p:cBhvr>
                                        <p:cTn id="9" dur="1000" fill="hold"/>
                                        <p:tgtEl>
                                          <p:spTgt spid="303"/>
                                        </p:tgtEl>
                                        <p:attrNameLst>
                                          <p:attrName>ppt_x</p:attrName>
                                          <p:attrName>ppt_y</p:attrName>
                                        </p:attrNameLst>
                                      </p:cBhvr>
                                    </p:animMotion>
                                  </p:childTnLst>
                                </p:cTn>
                              </p:par>
                              <p:par>
                                <p:cTn id="10" presetID="10" presetClass="entr" presetSubtype="0" accel="50000" decel="50000" fill="hold" nodeType="with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1000"/>
                                        <p:tgtEl>
                                          <p:spTgt spid="305"/>
                                        </p:tgtEl>
                                      </p:cBhvr>
                                    </p:animEffect>
                                  </p:childTnLst>
                                </p:cTn>
                              </p:par>
                              <p:par>
                                <p:cTn id="13" presetID="35" presetClass="path" presetSubtype="0" accel="50000" decel="50000" fill="hold" nodeType="withEffect">
                                  <p:stCondLst>
                                    <p:cond delay="0"/>
                                  </p:stCondLst>
                                  <p:childTnLst>
                                    <p:animMotion origin="layout" path="M 0.026041666 0 L 0 0 E" pathEditMode="relative" ptsTypes="">
                                      <p:cBhvr>
                                        <p:cTn id="14" dur="1000" fill="hold"/>
                                        <p:tgtEl>
                                          <p:spTgt spid="305"/>
                                        </p:tgtEl>
                                        <p:attrNameLst>
                                          <p:attrName>ppt_x</p:attrName>
                                          <p:attrName>ppt_y</p:attrName>
                                        </p:attrNameLst>
                                      </p:cBhvr>
                                    </p:animMotion>
                                  </p:childTnLst>
                                </p:cTn>
                              </p:par>
                              <p:par>
                                <p:cTn id="15" presetID="10" presetClass="entr" presetSubtype="0" accel="50000" decel="50000" fill="hold" nodeType="withEffect">
                                  <p:stCondLst>
                                    <p:cond delay="0"/>
                                  </p:stCondLst>
                                  <p:childTnLst>
                                    <p:set>
                                      <p:cBhvr>
                                        <p:cTn id="16" dur="1" fill="hold">
                                          <p:stCondLst>
                                            <p:cond delay="0"/>
                                          </p:stCondLst>
                                        </p:cTn>
                                        <p:tgtEl>
                                          <p:spTgt spid="307"/>
                                        </p:tgtEl>
                                        <p:attrNameLst>
                                          <p:attrName>style.visibility</p:attrName>
                                        </p:attrNameLst>
                                      </p:cBhvr>
                                      <p:to>
                                        <p:strVal val="visible"/>
                                      </p:to>
                                    </p:set>
                                    <p:animEffect transition="in" filter="fade">
                                      <p:cBhvr>
                                        <p:cTn id="17" dur="1000"/>
                                        <p:tgtEl>
                                          <p:spTgt spid="307"/>
                                        </p:tgtEl>
                                      </p:cBhvr>
                                    </p:animEffect>
                                  </p:childTnLst>
                                </p:cTn>
                              </p:par>
                              <p:par>
                                <p:cTn id="18" presetID="35" presetClass="path" presetSubtype="0" accel="50000" decel="50000" fill="hold" nodeType="withEffect">
                                  <p:stCondLst>
                                    <p:cond delay="0"/>
                                  </p:stCondLst>
                                  <p:childTnLst>
                                    <p:animMotion origin="layout" path="M 0.026041666 0 L 0 0 E" pathEditMode="relative" ptsTypes="">
                                      <p:cBhvr>
                                        <p:cTn id="19" dur="1000" fill="hold"/>
                                        <p:tgtEl>
                                          <p:spTgt spid="307"/>
                                        </p:tgtEl>
                                        <p:attrNameLst>
                                          <p:attrName>ppt_x</p:attrName>
                                          <p:attrName>ppt_y</p:attrName>
                                        </p:attrNameLst>
                                      </p:cBhvr>
                                    </p:animMotion>
                                  </p:childTnLst>
                                </p:cTn>
                              </p:par>
                              <p:par>
                                <p:cTn id="20" presetID="10" presetClass="entr" presetSubtype="0" accel="50000" decel="50000" fill="hold" nodeType="withEffect">
                                  <p:stCondLst>
                                    <p:cond delay="1000"/>
                                  </p:stCondLst>
                                  <p:childTnLst>
                                    <p:set>
                                      <p:cBhvr>
                                        <p:cTn id="21" dur="1" fill="hold">
                                          <p:stCondLst>
                                            <p:cond delay="0"/>
                                          </p:stCondLst>
                                        </p:cTn>
                                        <p:tgtEl>
                                          <p:spTgt spid="309"/>
                                        </p:tgtEl>
                                        <p:attrNameLst>
                                          <p:attrName>style.visibility</p:attrName>
                                        </p:attrNameLst>
                                      </p:cBhvr>
                                      <p:to>
                                        <p:strVal val="visible"/>
                                      </p:to>
                                    </p:set>
                                    <p:animEffect transition="in" filter="fade">
                                      <p:cBhvr>
                                        <p:cTn id="22" dur="1000"/>
                                        <p:tgtEl>
                                          <p:spTgt spid="309"/>
                                        </p:tgtEl>
                                      </p:cBhvr>
                                    </p:animEffect>
                                  </p:childTnLst>
                                </p:cTn>
                              </p:par>
                              <p:par>
                                <p:cTn id="23" presetID="35" presetClass="path" presetSubtype="0" accel="50000" decel="50000" fill="hold" nodeType="withEffect">
                                  <p:stCondLst>
                                    <p:cond delay="1000"/>
                                  </p:stCondLst>
                                  <p:childTnLst>
                                    <p:animMotion origin="layout" path="M 0.026041666 -2.8822158E-06 L 0 -2.8822158E-06 E" pathEditMode="relative" ptsTypes="">
                                      <p:cBhvr>
                                        <p:cTn id="24" dur="1000" fill="hold"/>
                                        <p:tgtEl>
                                          <p:spTgt spid="309"/>
                                        </p:tgtEl>
                                        <p:attrNameLst>
                                          <p:attrName>ppt_x</p:attrName>
                                          <p:attrName>ppt_y</p:attrName>
                                        </p:attrNameLst>
                                      </p:cBhvr>
                                    </p:animMotion>
                                  </p:childTnLst>
                                </p:cTn>
                              </p:par>
                              <p:par>
                                <p:cTn id="25" presetID="10" presetClass="entr" presetSubtype="0" accel="50000" decel="50000" fill="hold" nodeType="withEffect">
                                  <p:stCondLst>
                                    <p:cond delay="1000"/>
                                  </p:stCondLst>
                                  <p:childTnLst>
                                    <p:set>
                                      <p:cBhvr>
                                        <p:cTn id="26" dur="1" fill="hold">
                                          <p:stCondLst>
                                            <p:cond delay="0"/>
                                          </p:stCondLst>
                                        </p:cTn>
                                        <p:tgtEl>
                                          <p:spTgt spid="311"/>
                                        </p:tgtEl>
                                        <p:attrNameLst>
                                          <p:attrName>style.visibility</p:attrName>
                                        </p:attrNameLst>
                                      </p:cBhvr>
                                      <p:to>
                                        <p:strVal val="visible"/>
                                      </p:to>
                                    </p:set>
                                    <p:animEffect transition="in" filter="fade">
                                      <p:cBhvr>
                                        <p:cTn id="27" dur="1000"/>
                                        <p:tgtEl>
                                          <p:spTgt spid="311"/>
                                        </p:tgtEl>
                                      </p:cBhvr>
                                    </p:animEffect>
                                  </p:childTnLst>
                                </p:cTn>
                              </p:par>
                              <p:par>
                                <p:cTn id="28" presetID="35" presetClass="path" presetSubtype="0" accel="50000" decel="50000" fill="hold" nodeType="withEffect">
                                  <p:stCondLst>
                                    <p:cond delay="1000"/>
                                  </p:stCondLst>
                                  <p:childTnLst>
                                    <p:animMotion origin="layout" path="M 0.026041666 -5.6514034E-07 L 0 -5.6514034E-07 E" pathEditMode="relative" ptsTypes="">
                                      <p:cBhvr>
                                        <p:cTn id="29" dur="1000" fill="hold"/>
                                        <p:tgtEl>
                                          <p:spTgt spid="311"/>
                                        </p:tgtEl>
                                        <p:attrNameLst>
                                          <p:attrName>ppt_x</p:attrName>
                                          <p:attrName>ppt_y</p:attrName>
                                        </p:attrNameLst>
                                      </p:cBhvr>
                                    </p:animMotion>
                                  </p:childTnLst>
                                </p:cTn>
                              </p:par>
                              <p:par>
                                <p:cTn id="30" presetID="10" presetClass="entr" presetSubtype="0" accel="50000" decel="50000" fill="hold" nodeType="withEffect">
                                  <p:stCondLst>
                                    <p:cond delay="1000"/>
                                  </p:stCondLst>
                                  <p:childTnLst>
                                    <p:set>
                                      <p:cBhvr>
                                        <p:cTn id="31" dur="1" fill="hold">
                                          <p:stCondLst>
                                            <p:cond delay="0"/>
                                          </p:stCondLst>
                                        </p:cTn>
                                        <p:tgtEl>
                                          <p:spTgt spid="313"/>
                                        </p:tgtEl>
                                        <p:attrNameLst>
                                          <p:attrName>style.visibility</p:attrName>
                                        </p:attrNameLst>
                                      </p:cBhvr>
                                      <p:to>
                                        <p:strVal val="visible"/>
                                      </p:to>
                                    </p:set>
                                    <p:animEffect transition="in" filter="fade">
                                      <p:cBhvr>
                                        <p:cTn id="32" dur="1000"/>
                                        <p:tgtEl>
                                          <p:spTgt spid="313"/>
                                        </p:tgtEl>
                                      </p:cBhvr>
                                    </p:animEffect>
                                  </p:childTnLst>
                                </p:cTn>
                              </p:par>
                              <p:par>
                                <p:cTn id="33" presetID="35" presetClass="path" presetSubtype="0" accel="50000" decel="50000" fill="hold" nodeType="withEffect">
                                  <p:stCondLst>
                                    <p:cond delay="1000"/>
                                  </p:stCondLst>
                                  <p:childTnLst>
                                    <p:animMotion origin="layout" path="M 0.026041666 2.8822158E-06 L 0 2.8822158E-06 E" pathEditMode="relative" ptsTypes="">
                                      <p:cBhvr>
                                        <p:cTn id="34" dur="1000" fill="hold"/>
                                        <p:tgtEl>
                                          <p:spTgt spid="313"/>
                                        </p:tgtEl>
                                        <p:attrNameLst>
                                          <p:attrName>ppt_x</p:attrName>
                                          <p:attrName>ppt_y</p:attrName>
                                        </p:attrNameLst>
                                      </p:cBhvr>
                                    </p:animMotion>
                                  </p:childTnLst>
                                </p:cTn>
                              </p:par>
                              <p:par>
                                <p:cTn id="35" presetID="10" presetClass="entr" presetSubtype="0" accel="50000" decel="50000" fill="hold" nodeType="withEffect">
                                  <p:stCondLst>
                                    <p:cond delay="300"/>
                                  </p:stCondLst>
                                  <p:childTnLst>
                                    <p:set>
                                      <p:cBhvr>
                                        <p:cTn id="36" dur="1" fill="hold">
                                          <p:stCondLst>
                                            <p:cond delay="0"/>
                                          </p:stCondLst>
                                        </p:cTn>
                                        <p:tgtEl>
                                          <p:spTgt spid="315"/>
                                        </p:tgtEl>
                                        <p:attrNameLst>
                                          <p:attrName>style.visibility</p:attrName>
                                        </p:attrNameLst>
                                      </p:cBhvr>
                                      <p:to>
                                        <p:strVal val="visible"/>
                                      </p:to>
                                    </p:set>
                                    <p:animEffect transition="in" filter="fade">
                                      <p:cBhvr>
                                        <p:cTn id="37" dur="1000"/>
                                        <p:tgtEl>
                                          <p:spTgt spid="315"/>
                                        </p:tgtEl>
                                      </p:cBhvr>
                                    </p:animEffect>
                                  </p:childTnLst>
                                </p:cTn>
                              </p:par>
                              <p:par>
                                <p:cTn id="38" presetID="35" presetClass="path" presetSubtype="0" accel="50000" decel="50000" fill="hold" nodeType="withEffect">
                                  <p:stCondLst>
                                    <p:cond delay="300"/>
                                  </p:stCondLst>
                                  <p:childTnLst>
                                    <p:animMotion origin="layout" path="M 0.026041666 1.1585377E-06 L 0 1.1585377E-06 E" pathEditMode="relative" ptsTypes="">
                                      <p:cBhvr>
                                        <p:cTn id="39" dur="1000" fill="hold"/>
                                        <p:tgtEl>
                                          <p:spTgt spid="315"/>
                                        </p:tgtEl>
                                        <p:attrNameLst>
                                          <p:attrName>ppt_x</p:attrName>
                                          <p:attrName>ppt_y</p:attrName>
                                        </p:attrNameLst>
                                      </p:cBhvr>
                                    </p:animMotion>
                                  </p:childTnLst>
                                </p:cTn>
                              </p:par>
                              <p:par>
                                <p:cTn id="40" presetID="10" presetClass="entr" presetSubtype="0" accel="50000" decel="50000" fill="hold" nodeType="withEffect">
                                  <p:stCondLst>
                                    <p:cond delay="700"/>
                                  </p:stCondLst>
                                  <p:childTnLst>
                                    <p:set>
                                      <p:cBhvr>
                                        <p:cTn id="41" dur="1" fill="hold">
                                          <p:stCondLst>
                                            <p:cond delay="0"/>
                                          </p:stCondLst>
                                        </p:cTn>
                                        <p:tgtEl>
                                          <p:spTgt spid="317"/>
                                        </p:tgtEl>
                                        <p:attrNameLst>
                                          <p:attrName>style.visibility</p:attrName>
                                        </p:attrNameLst>
                                      </p:cBhvr>
                                      <p:to>
                                        <p:strVal val="visible"/>
                                      </p:to>
                                    </p:set>
                                    <p:animEffect transition="in" filter="fade">
                                      <p:cBhvr>
                                        <p:cTn id="42" dur="1000"/>
                                        <p:tgtEl>
                                          <p:spTgt spid="317"/>
                                        </p:tgtEl>
                                      </p:cBhvr>
                                    </p:animEffect>
                                  </p:childTnLst>
                                </p:cTn>
                              </p:par>
                              <p:par>
                                <p:cTn id="43" presetID="35" presetClass="path" presetSubtype="0" accel="50000" decel="50000" fill="hold" nodeType="withEffect">
                                  <p:stCondLst>
                                    <p:cond delay="700"/>
                                  </p:stCondLst>
                                  <p:childTnLst>
                                    <p:animMotion origin="layout" path="M 0.026041666 1.1585377E-06 L 0 1.1585377E-06 E" pathEditMode="relative" ptsTypes="">
                                      <p:cBhvr>
                                        <p:cTn id="44" dur="1000" fill="hold"/>
                                        <p:tgtEl>
                                          <p:spTgt spid="317"/>
                                        </p:tgtEl>
                                        <p:attrNameLst>
                                          <p:attrName>ppt_x</p:attrName>
                                          <p:attrName>ppt_y</p:attrName>
                                        </p:attrNameLst>
                                      </p:cBhvr>
                                    </p:animMotion>
                                  </p:childTnLst>
                                </p:cTn>
                              </p:par>
                              <p:par>
                                <p:cTn id="45" presetID="10" presetClass="entr" presetSubtype="0" accel="50000" decel="50000" fill="hold" nodeType="withEffect">
                                  <p:stCondLst>
                                    <p:cond delay="900"/>
                                  </p:stCondLst>
                                  <p:childTnLst>
                                    <p:set>
                                      <p:cBhvr>
                                        <p:cTn id="46" dur="1" fill="hold">
                                          <p:stCondLst>
                                            <p:cond delay="0"/>
                                          </p:stCondLst>
                                        </p:cTn>
                                        <p:tgtEl>
                                          <p:spTgt spid="319"/>
                                        </p:tgtEl>
                                        <p:attrNameLst>
                                          <p:attrName>style.visibility</p:attrName>
                                        </p:attrNameLst>
                                      </p:cBhvr>
                                      <p:to>
                                        <p:strVal val="visible"/>
                                      </p:to>
                                    </p:set>
                                    <p:animEffect transition="in" filter="fade">
                                      <p:cBhvr>
                                        <p:cTn id="47" dur="1000"/>
                                        <p:tgtEl>
                                          <p:spTgt spid="319"/>
                                        </p:tgtEl>
                                      </p:cBhvr>
                                    </p:animEffect>
                                  </p:childTnLst>
                                </p:cTn>
                              </p:par>
                              <p:par>
                                <p:cTn id="48" presetID="35" presetClass="path" presetSubtype="0" accel="50000" decel="50000" fill="hold" nodeType="withEffect">
                                  <p:stCondLst>
                                    <p:cond delay="900"/>
                                  </p:stCondLst>
                                  <p:childTnLst>
                                    <p:animMotion origin="layout" path="M 0.026041666 2.3170753E-06 L 0 2.3170753E-06 E" pathEditMode="relative" ptsTypes="">
                                      <p:cBhvr>
                                        <p:cTn id="49" dur="1000" fill="hold"/>
                                        <p:tgtEl>
                                          <p:spTgt spid="3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p:bldP spid="305" grpId="0"/>
      <p:bldP spid="307" grpId="0"/>
      <p:bldP spid="309" grpId="0"/>
      <p:bldP spid="311" grpId="0"/>
      <p:bldP spid="313" grpId="0"/>
      <p:bldP spid="315" grpId="0"/>
      <p:bldP spid="317" grpId="0"/>
      <p:bldP spid="3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681" name="layoutShapeInnerChild1">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0" y="0"/>
            <a:ext cx="18288000" cy="10287000"/>
          </a:xfrm>
          <a:prstGeom prst="rect">
            <a:avLst/>
          </a:prstGeom>
        </p:spPr>
      </p:pic>
      <p:pic>
        <p:nvPicPr>
          <p:cNvPr id="683" name="imageNode0">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4">
            <a:alphaModFix/>
          </a:blip>
          <a:stretch/>
        </p:blipFill>
        <p:spPr>
          <a:xfrm>
            <a:off x="571500" y="2247900"/>
            <a:ext cx="4286250" cy="3733800"/>
          </a:xfrm>
          <a:prstGeom prst="rect">
            <a:avLst/>
          </a:prstGeom>
        </p:spPr>
      </p:pic>
      <p:pic>
        <p:nvPicPr>
          <p:cNvPr id="68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71500" y="5981700"/>
            <a:ext cx="4286250" cy="3733800"/>
          </a:xfrm>
          <a:prstGeom prst="rect">
            <a:avLst/>
          </a:prstGeom>
        </p:spPr>
      </p:pic>
      <p:sp>
        <p:nvSpPr>
          <p:cNvPr id="687" name="Primary Heading-0">
            <a:extLst>
              <a:ext uri="{FF2B5EF4-FFF2-40B4-BE49-F238E27FC236}">
                <a16:creationId xmlns:a16="http://schemas.microsoft.com/office/drawing/2014/main" id="{111B4A49-B930-4A89-A1CD-6CA2B3D95AED}"/>
              </a:ext>
            </a:extLst>
          </p:cNvPr>
          <p:cNvSpPr txBox="1"/>
          <p:nvPr/>
        </p:nvSpPr>
        <p:spPr>
          <a:xfrm>
            <a:off x="754285" y="7045547"/>
            <a:ext cx="3957638"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Participation Volatility</a:t>
            </a:r>
          </a:p>
        </p:txBody>
      </p:sp>
      <p:sp>
        <p:nvSpPr>
          <p:cNvPr id="689" name="Description of a primary heading-0">
            <a:extLst>
              <a:ext uri="{FF2B5EF4-FFF2-40B4-BE49-F238E27FC236}">
                <a16:creationId xmlns:a16="http://schemas.microsoft.com/office/drawing/2014/main" id="{111B4A49-B930-4A89-A1CD-6CA2B3D95AED}"/>
              </a:ext>
            </a:extLst>
          </p:cNvPr>
          <p:cNvSpPr txBox="1"/>
          <p:nvPr/>
        </p:nvSpPr>
        <p:spPr>
          <a:xfrm>
            <a:off x="754285" y="7581900"/>
            <a:ext cx="3957638" cy="1076325"/>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FFFFFF">
                    <a:alpha val="100000"/>
                  </a:srgbClr>
                </a:solidFill>
                <a:latin typeface="Open Sans" panose="00000700000000000000" pitchFamily="2" charset="0"/>
              </a:rPr>
              <a:t>Implement strategies to maintain </a:t>
            </a:r>
            <a:r>
              <a:rPr lang="en-US" sz="1800" b="1" spc="-18" dirty="0">
                <a:solidFill>
                  <a:srgbClr val="FFFFFF"/>
                </a:solidFill>
                <a:latin typeface="Open Sans" panose="00000700000000000000" pitchFamily="2" charset="0"/>
              </a:rPr>
              <a:t>low-barrier access</a:t>
            </a:r>
            <a:r>
              <a:rPr lang="en-US" sz="1800" spc="-18" dirty="0">
                <a:solidFill>
                  <a:srgbClr val="FFFFFF"/>
                </a:solidFill>
                <a:latin typeface="Open Sans" panose="00000700000000000000" pitchFamily="2" charset="0"/>
              </a:rPr>
              <a:t> for all participants.</a:t>
            </a:r>
          </a:p>
        </p:txBody>
      </p:sp>
      <p:pic>
        <p:nvPicPr>
          <p:cNvPr id="691" name="imageNode1">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6">
            <a:alphaModFix/>
          </a:blip>
          <a:stretch/>
        </p:blipFill>
        <p:spPr>
          <a:xfrm>
            <a:off x="4857750" y="5981700"/>
            <a:ext cx="4286250" cy="3733800"/>
          </a:xfrm>
          <a:prstGeom prst="rect">
            <a:avLst/>
          </a:prstGeom>
        </p:spPr>
      </p:pic>
      <p:pic>
        <p:nvPicPr>
          <p:cNvPr id="69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4857750" y="2247900"/>
            <a:ext cx="4286250" cy="3733800"/>
          </a:xfrm>
          <a:prstGeom prst="rect">
            <a:avLst/>
          </a:prstGeom>
        </p:spPr>
      </p:pic>
      <p:sp>
        <p:nvSpPr>
          <p:cNvPr id="695" name="Primary Heading-1">
            <a:extLst>
              <a:ext uri="{FF2B5EF4-FFF2-40B4-BE49-F238E27FC236}">
                <a16:creationId xmlns:a16="http://schemas.microsoft.com/office/drawing/2014/main" id="{111B4A49-B930-4A89-A1CD-6CA2B3D95AED}"/>
              </a:ext>
            </a:extLst>
          </p:cNvPr>
          <p:cNvSpPr txBox="1"/>
          <p:nvPr/>
        </p:nvSpPr>
        <p:spPr>
          <a:xfrm>
            <a:off x="5040535" y="3311747"/>
            <a:ext cx="3957638"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Digital Adoption Lag</a:t>
            </a:r>
          </a:p>
        </p:txBody>
      </p:sp>
      <p:sp>
        <p:nvSpPr>
          <p:cNvPr id="697" name="Description of a primary heading-1">
            <a:extLst>
              <a:ext uri="{FF2B5EF4-FFF2-40B4-BE49-F238E27FC236}">
                <a16:creationId xmlns:a16="http://schemas.microsoft.com/office/drawing/2014/main" id="{111B4A49-B930-4A89-A1CD-6CA2B3D95AED}"/>
              </a:ext>
            </a:extLst>
          </p:cNvPr>
          <p:cNvSpPr txBox="1"/>
          <p:nvPr/>
        </p:nvSpPr>
        <p:spPr>
          <a:xfrm>
            <a:off x="5040535" y="3848100"/>
            <a:ext cx="3957638" cy="1076325"/>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FFFFFF">
                    <a:alpha val="100000"/>
                  </a:srgbClr>
                </a:solidFill>
                <a:latin typeface="Open Sans" panose="00000700000000000000" pitchFamily="2" charset="0"/>
              </a:rPr>
              <a:t>Conduct </a:t>
            </a:r>
            <a:r>
              <a:rPr lang="en-US" sz="1800" b="1" spc="-18" dirty="0">
                <a:solidFill>
                  <a:srgbClr val="FFFFFF"/>
                </a:solidFill>
                <a:latin typeface="Open Sans" panose="00000700000000000000" pitchFamily="2" charset="0"/>
              </a:rPr>
              <a:t>tiered rollouts</a:t>
            </a:r>
            <a:r>
              <a:rPr lang="en-US" sz="1800" spc="-18" dirty="0">
                <a:solidFill>
                  <a:srgbClr val="FFFFFF"/>
                </a:solidFill>
                <a:latin typeface="Open Sans" panose="00000700000000000000" pitchFamily="2" charset="0"/>
              </a:rPr>
              <a:t> with pilot sites to enhance technology integration.</a:t>
            </a:r>
          </a:p>
        </p:txBody>
      </p:sp>
      <p:pic>
        <p:nvPicPr>
          <p:cNvPr id="699" name="imageNode2">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8">
            <a:alphaModFix/>
          </a:blip>
          <a:stretch/>
        </p:blipFill>
        <p:spPr>
          <a:xfrm>
            <a:off x="9144000" y="2247900"/>
            <a:ext cx="4286250" cy="3733800"/>
          </a:xfrm>
          <a:prstGeom prst="rect">
            <a:avLst/>
          </a:prstGeom>
        </p:spPr>
      </p:pic>
      <p:pic>
        <p:nvPicPr>
          <p:cNvPr id="70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9144000" y="5981700"/>
            <a:ext cx="4286250" cy="3733800"/>
          </a:xfrm>
          <a:prstGeom prst="rect">
            <a:avLst/>
          </a:prstGeom>
        </p:spPr>
      </p:pic>
      <p:sp>
        <p:nvSpPr>
          <p:cNvPr id="703" name="Primary Heading-2">
            <a:extLst>
              <a:ext uri="{FF2B5EF4-FFF2-40B4-BE49-F238E27FC236}">
                <a16:creationId xmlns:a16="http://schemas.microsoft.com/office/drawing/2014/main" id="{111B4A49-B930-4A89-A1CD-6CA2B3D95AED}"/>
              </a:ext>
            </a:extLst>
          </p:cNvPr>
          <p:cNvSpPr txBox="1"/>
          <p:nvPr/>
        </p:nvSpPr>
        <p:spPr>
          <a:xfrm>
            <a:off x="9326785" y="7045547"/>
            <a:ext cx="3957638"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Cultural Missteps</a:t>
            </a:r>
          </a:p>
        </p:txBody>
      </p:sp>
      <p:sp>
        <p:nvSpPr>
          <p:cNvPr id="705" name="Description of a primary heading-2">
            <a:extLst>
              <a:ext uri="{FF2B5EF4-FFF2-40B4-BE49-F238E27FC236}">
                <a16:creationId xmlns:a16="http://schemas.microsoft.com/office/drawing/2014/main" id="{111B4A49-B930-4A89-A1CD-6CA2B3D95AED}"/>
              </a:ext>
            </a:extLst>
          </p:cNvPr>
          <p:cNvSpPr txBox="1"/>
          <p:nvPr/>
        </p:nvSpPr>
        <p:spPr>
          <a:xfrm>
            <a:off x="9326785" y="7581900"/>
            <a:ext cx="3957638" cy="1076325"/>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FFFFFF">
                    <a:alpha val="100000"/>
                  </a:srgbClr>
                </a:solidFill>
                <a:latin typeface="Open Sans" panose="00000700000000000000" pitchFamily="2" charset="0"/>
              </a:rPr>
              <a:t>Establish a </a:t>
            </a:r>
            <a:r>
              <a:rPr lang="en-US" sz="1800" b="1" spc="-18" dirty="0">
                <a:solidFill>
                  <a:srgbClr val="FFFFFF"/>
                </a:solidFill>
                <a:latin typeface="Open Sans" panose="00000700000000000000" pitchFamily="2" charset="0"/>
              </a:rPr>
              <a:t>National Cultural Advisory Panel</a:t>
            </a:r>
            <a:r>
              <a:rPr lang="en-US" sz="1800" spc="-18" dirty="0">
                <a:solidFill>
                  <a:srgbClr val="FFFFFF"/>
                </a:solidFill>
                <a:latin typeface="Open Sans" panose="00000700000000000000" pitchFamily="2" charset="0"/>
              </a:rPr>
              <a:t> for guidance on cultural issues.</a:t>
            </a:r>
          </a:p>
        </p:txBody>
      </p:sp>
      <p:pic>
        <p:nvPicPr>
          <p:cNvPr id="707" name="imageNode3">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10">
            <a:alphaModFix/>
          </a:blip>
          <a:stretch/>
        </p:blipFill>
        <p:spPr>
          <a:xfrm>
            <a:off x="13430250" y="5981700"/>
            <a:ext cx="4286250" cy="3733800"/>
          </a:xfrm>
          <a:prstGeom prst="rect">
            <a:avLst/>
          </a:prstGeom>
        </p:spPr>
      </p:pic>
      <p:pic>
        <p:nvPicPr>
          <p:cNvPr id="709"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1">
            <a:alphaModFix/>
          </a:blip>
          <a:stretch/>
        </p:blipFill>
        <p:spPr>
          <a:xfrm>
            <a:off x="13430250" y="2247900"/>
            <a:ext cx="4286250" cy="3733800"/>
          </a:xfrm>
          <a:prstGeom prst="rect">
            <a:avLst/>
          </a:prstGeom>
        </p:spPr>
      </p:pic>
      <p:sp>
        <p:nvSpPr>
          <p:cNvPr id="711" name="Primary Heading-3">
            <a:extLst>
              <a:ext uri="{FF2B5EF4-FFF2-40B4-BE49-F238E27FC236}">
                <a16:creationId xmlns:a16="http://schemas.microsoft.com/office/drawing/2014/main" id="{111B4A49-B930-4A89-A1CD-6CA2B3D95AED}"/>
              </a:ext>
            </a:extLst>
          </p:cNvPr>
          <p:cNvSpPr txBox="1"/>
          <p:nvPr/>
        </p:nvSpPr>
        <p:spPr>
          <a:xfrm>
            <a:off x="13613035" y="3311747"/>
            <a:ext cx="3957638"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Event/Weather Disruption</a:t>
            </a:r>
          </a:p>
        </p:txBody>
      </p:sp>
      <p:sp>
        <p:nvSpPr>
          <p:cNvPr id="713" name="Description of a primary heading-3">
            <a:extLst>
              <a:ext uri="{FF2B5EF4-FFF2-40B4-BE49-F238E27FC236}">
                <a16:creationId xmlns:a16="http://schemas.microsoft.com/office/drawing/2014/main" id="{111B4A49-B930-4A89-A1CD-6CA2B3D95AED}"/>
              </a:ext>
            </a:extLst>
          </p:cNvPr>
          <p:cNvSpPr txBox="1"/>
          <p:nvPr/>
        </p:nvSpPr>
        <p:spPr>
          <a:xfrm>
            <a:off x="13613035" y="3848100"/>
            <a:ext cx="3957638" cy="1076325"/>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FFFFFF">
                    <a:alpha val="100000"/>
                  </a:srgbClr>
                </a:solidFill>
                <a:latin typeface="Open Sans" panose="00000700000000000000" pitchFamily="2" charset="0"/>
              </a:rPr>
              <a:t>Develop </a:t>
            </a:r>
            <a:r>
              <a:rPr lang="en-US" sz="1800" b="1" spc="-18" dirty="0">
                <a:solidFill>
                  <a:srgbClr val="FFFFFF"/>
                </a:solidFill>
                <a:latin typeface="Open Sans" panose="00000700000000000000" pitchFamily="2" charset="0"/>
              </a:rPr>
              <a:t>tiered climate-readiness protocols</a:t>
            </a:r>
            <a:r>
              <a:rPr lang="en-US" sz="1800" spc="-18" dirty="0">
                <a:solidFill>
                  <a:srgbClr val="FFFFFF"/>
                </a:solidFill>
                <a:latin typeface="Open Sans" panose="00000700000000000000" pitchFamily="2" charset="0"/>
              </a:rPr>
              <a:t> to mitigate environmental impacts.</a:t>
            </a:r>
          </a:p>
        </p:txBody>
      </p:sp>
      <p:sp>
        <p:nvSpPr>
          <p:cNvPr id="715" name="Title 3">
            <a:extLst>
              <a:ext uri="{FF2B5EF4-FFF2-40B4-BE49-F238E27FC236}">
                <a16:creationId xmlns:a16="http://schemas.microsoft.com/office/drawing/2014/main" id="{111B4A49-B930-4A89-A1CD-6CA2B3D95AED}"/>
              </a:ext>
            </a:extLst>
          </p:cNvPr>
          <p:cNvSpPr txBox="1"/>
          <p:nvPr/>
        </p:nvSpPr>
        <p:spPr>
          <a:xfrm>
            <a:off x="571500" y="533400"/>
            <a:ext cx="17178338" cy="704850"/>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Dynamic Risk Management and Scenario Planning for TFA</a:t>
            </a:r>
          </a:p>
        </p:txBody>
      </p:sp>
      <p:sp>
        <p:nvSpPr>
          <p:cNvPr id="717" name="SubTitle">
            <a:extLst>
              <a:ext uri="{FF2B5EF4-FFF2-40B4-BE49-F238E27FC236}">
                <a16:creationId xmlns:a16="http://schemas.microsoft.com/office/drawing/2014/main" id="{111B4A49-B930-4A89-A1CD-6CA2B3D95AED}"/>
              </a:ext>
            </a:extLst>
          </p:cNvPr>
          <p:cNvSpPr txBox="1"/>
          <p:nvPr/>
        </p:nvSpPr>
        <p:spPr>
          <a:xfrm>
            <a:off x="571500" y="1295400"/>
            <a:ext cx="17178338" cy="3714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Strategies for embedding resilience and proactive risk management into organizational operations</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1200"/>
                                        <p:tgtEl>
                                          <p:spTgt spid="681"/>
                                        </p:tgtEl>
                                      </p:cBhvr>
                                    </p:animEffect>
                                  </p:childTnLst>
                                </p:cTn>
                              </p:par>
                              <p:par>
                                <p:cTn id="8" presetID="35" presetClass="path" presetSubtype="0" accel="50000" decel="50000" fill="hold" nodeType="withEffect">
                                  <p:stCondLst>
                                    <p:cond delay="0"/>
                                  </p:stCondLst>
                                  <p:childTnLst>
                                    <p:animMotion origin="layout" path="M 0.041666668 0 L 0 0 E" pathEditMode="relative" ptsTypes="">
                                      <p:cBhvr>
                                        <p:cTn id="9" dur="1200" fill="hold"/>
                                        <p:tgtEl>
                                          <p:spTgt spid="681"/>
                                        </p:tgtEl>
                                        <p:attrNameLst>
                                          <p:attrName>ppt_x</p:attrName>
                                          <p:attrName>ppt_y</p:attrName>
                                        </p:attrNameLst>
                                      </p:cBhvr>
                                    </p:animMotion>
                                  </p:childTnLst>
                                </p:cTn>
                              </p:par>
                              <p:par>
                                <p:cTn id="10" presetID="10" presetClass="entr" presetSubtype="0" accel="50000" decel="50000" fill="hold" nodeType="withEffect">
                                  <p:stCondLst>
                                    <p:cond delay="1000"/>
                                  </p:stCondLst>
                                  <p:childTnLst>
                                    <p:set>
                                      <p:cBhvr>
                                        <p:cTn id="11" dur="1" fill="hold">
                                          <p:stCondLst>
                                            <p:cond delay="0"/>
                                          </p:stCondLst>
                                        </p:cTn>
                                        <p:tgtEl>
                                          <p:spTgt spid="683"/>
                                        </p:tgtEl>
                                        <p:attrNameLst>
                                          <p:attrName>style.visibility</p:attrName>
                                        </p:attrNameLst>
                                      </p:cBhvr>
                                      <p:to>
                                        <p:strVal val="visible"/>
                                      </p:to>
                                    </p:set>
                                    <p:animEffect transition="in" filter="fade">
                                      <p:cBhvr>
                                        <p:cTn id="12" dur="1000"/>
                                        <p:tgtEl>
                                          <p:spTgt spid="683"/>
                                        </p:tgtEl>
                                      </p:cBhvr>
                                    </p:animEffect>
                                  </p:childTnLst>
                                </p:cTn>
                              </p:par>
                              <p:par>
                                <p:cTn id="13" presetID="35" presetClass="path" presetSubtype="0" accel="50000" decel="50000" fill="hold" nodeType="withEffect">
                                  <p:stCondLst>
                                    <p:cond delay="1000"/>
                                  </p:stCondLst>
                                  <p:childTnLst>
                                    <p:animMotion origin="layout" path="M 0.026041666 0 L 0 0 E" pathEditMode="relative" ptsTypes="">
                                      <p:cBhvr>
                                        <p:cTn id="14" dur="1000" fill="hold"/>
                                        <p:tgtEl>
                                          <p:spTgt spid="683"/>
                                        </p:tgtEl>
                                        <p:attrNameLst>
                                          <p:attrName>ppt_x</p:attrName>
                                          <p:attrName>ppt_y</p:attrName>
                                        </p:attrNameLst>
                                      </p:cBhvr>
                                    </p:animMotion>
                                  </p:childTnLst>
                                </p:cTn>
                              </p:par>
                              <p:par>
                                <p:cTn id="15" presetID="10" presetClass="entr" presetSubtype="0" accel="50000" decel="50000" fill="hold" nodeType="withEffect">
                                  <p:stCondLst>
                                    <p:cond delay="1000"/>
                                  </p:stCondLst>
                                  <p:childTnLst>
                                    <p:set>
                                      <p:cBhvr>
                                        <p:cTn id="16" dur="1" fill="hold">
                                          <p:stCondLst>
                                            <p:cond delay="0"/>
                                          </p:stCondLst>
                                        </p:cTn>
                                        <p:tgtEl>
                                          <p:spTgt spid="685"/>
                                        </p:tgtEl>
                                        <p:attrNameLst>
                                          <p:attrName>style.visibility</p:attrName>
                                        </p:attrNameLst>
                                      </p:cBhvr>
                                      <p:to>
                                        <p:strVal val="visible"/>
                                      </p:to>
                                    </p:set>
                                    <p:animEffect transition="in" filter="fade">
                                      <p:cBhvr>
                                        <p:cTn id="17" dur="1000"/>
                                        <p:tgtEl>
                                          <p:spTgt spid="685"/>
                                        </p:tgtEl>
                                      </p:cBhvr>
                                    </p:animEffect>
                                  </p:childTnLst>
                                </p:cTn>
                              </p:par>
                              <p:par>
                                <p:cTn id="18" presetID="35" presetClass="path" presetSubtype="0" accel="50000" decel="50000" fill="hold" nodeType="withEffect">
                                  <p:stCondLst>
                                    <p:cond delay="1000"/>
                                  </p:stCondLst>
                                  <p:childTnLst>
                                    <p:animMotion origin="layout" path="M 0.026041666 0 L 0 0 E" pathEditMode="relative" ptsTypes="">
                                      <p:cBhvr>
                                        <p:cTn id="19" dur="1000" fill="hold"/>
                                        <p:tgtEl>
                                          <p:spTgt spid="685"/>
                                        </p:tgtEl>
                                        <p:attrNameLst>
                                          <p:attrName>ppt_x</p:attrName>
                                          <p:attrName>ppt_y</p:attrName>
                                        </p:attrNameLst>
                                      </p:cBhvr>
                                    </p:animMotion>
                                  </p:childTnLst>
                                </p:cTn>
                              </p:par>
                              <p:par>
                                <p:cTn id="20" presetID="10" presetClass="entr" presetSubtype="0" accel="50000" decel="50000" fill="hold" nodeType="withEffect">
                                  <p:stCondLst>
                                    <p:cond delay="1000"/>
                                  </p:stCondLst>
                                  <p:childTnLst>
                                    <p:set>
                                      <p:cBhvr>
                                        <p:cTn id="21" dur="1" fill="hold">
                                          <p:stCondLst>
                                            <p:cond delay="0"/>
                                          </p:stCondLst>
                                        </p:cTn>
                                        <p:tgtEl>
                                          <p:spTgt spid="687"/>
                                        </p:tgtEl>
                                        <p:attrNameLst>
                                          <p:attrName>style.visibility</p:attrName>
                                        </p:attrNameLst>
                                      </p:cBhvr>
                                      <p:to>
                                        <p:strVal val="visible"/>
                                      </p:to>
                                    </p:set>
                                    <p:animEffect transition="in" filter="fade">
                                      <p:cBhvr>
                                        <p:cTn id="22" dur="1000"/>
                                        <p:tgtEl>
                                          <p:spTgt spid="687"/>
                                        </p:tgtEl>
                                      </p:cBhvr>
                                    </p:animEffect>
                                  </p:childTnLst>
                                </p:cTn>
                              </p:par>
                              <p:par>
                                <p:cTn id="23" presetID="35" presetClass="path" presetSubtype="0" accel="50000" decel="50000" fill="hold" nodeType="withEffect">
                                  <p:stCondLst>
                                    <p:cond delay="1000"/>
                                  </p:stCondLst>
                                  <p:childTnLst>
                                    <p:animMotion origin="layout" path="M 0.026040364 -2.3170753E-06 L -1.3033549E-06 -2.3170753E-06 E" pathEditMode="relative" ptsTypes="">
                                      <p:cBhvr>
                                        <p:cTn id="24" dur="1000" fill="hold"/>
                                        <p:tgtEl>
                                          <p:spTgt spid="687"/>
                                        </p:tgtEl>
                                        <p:attrNameLst>
                                          <p:attrName>ppt_x</p:attrName>
                                          <p:attrName>ppt_y</p:attrName>
                                        </p:attrNameLst>
                                      </p:cBhvr>
                                    </p:animMotion>
                                  </p:childTnLst>
                                </p:cTn>
                              </p:par>
                              <p:par>
                                <p:cTn id="25" presetID="10" presetClass="entr" presetSubtype="0" accel="50000" decel="50000" fill="hold" nodeType="withEffect">
                                  <p:stCondLst>
                                    <p:cond delay="1000"/>
                                  </p:stCondLst>
                                  <p:childTnLst>
                                    <p:set>
                                      <p:cBhvr>
                                        <p:cTn id="26" dur="1" fill="hold">
                                          <p:stCondLst>
                                            <p:cond delay="0"/>
                                          </p:stCondLst>
                                        </p:cTn>
                                        <p:tgtEl>
                                          <p:spTgt spid="689"/>
                                        </p:tgtEl>
                                        <p:attrNameLst>
                                          <p:attrName>style.visibility</p:attrName>
                                        </p:attrNameLst>
                                      </p:cBhvr>
                                      <p:to>
                                        <p:strVal val="visible"/>
                                      </p:to>
                                    </p:set>
                                    <p:animEffect transition="in" filter="fade">
                                      <p:cBhvr>
                                        <p:cTn id="27" dur="1000"/>
                                        <p:tgtEl>
                                          <p:spTgt spid="689"/>
                                        </p:tgtEl>
                                      </p:cBhvr>
                                    </p:animEffect>
                                  </p:childTnLst>
                                </p:cTn>
                              </p:par>
                              <p:par>
                                <p:cTn id="28" presetID="35" presetClass="path" presetSubtype="0" accel="50000" decel="50000" fill="hold" nodeType="withEffect">
                                  <p:stCondLst>
                                    <p:cond delay="1000"/>
                                  </p:stCondLst>
                                  <p:childTnLst>
                                    <p:animMotion origin="layout" path="M 0.026040364 0 L -1.3033549E-06 0 E" pathEditMode="relative" ptsTypes="">
                                      <p:cBhvr>
                                        <p:cTn id="29" dur="1000" fill="hold"/>
                                        <p:tgtEl>
                                          <p:spTgt spid="689"/>
                                        </p:tgtEl>
                                        <p:attrNameLst>
                                          <p:attrName>ppt_x</p:attrName>
                                          <p:attrName>ppt_y</p:attrName>
                                        </p:attrNameLst>
                                      </p:cBhvr>
                                    </p:animMotion>
                                  </p:childTnLst>
                                </p:cTn>
                              </p:par>
                              <p:par>
                                <p:cTn id="30" presetID="10" presetClass="entr" presetSubtype="0" accel="50000" decel="50000" fill="hold" nodeType="withEffect">
                                  <p:stCondLst>
                                    <p:cond delay="1140"/>
                                  </p:stCondLst>
                                  <p:childTnLst>
                                    <p:set>
                                      <p:cBhvr>
                                        <p:cTn id="31" dur="1" fill="hold">
                                          <p:stCondLst>
                                            <p:cond delay="0"/>
                                          </p:stCondLst>
                                        </p:cTn>
                                        <p:tgtEl>
                                          <p:spTgt spid="691"/>
                                        </p:tgtEl>
                                        <p:attrNameLst>
                                          <p:attrName>style.visibility</p:attrName>
                                        </p:attrNameLst>
                                      </p:cBhvr>
                                      <p:to>
                                        <p:strVal val="visible"/>
                                      </p:to>
                                    </p:set>
                                    <p:animEffect transition="in" filter="fade">
                                      <p:cBhvr>
                                        <p:cTn id="32" dur="1000"/>
                                        <p:tgtEl>
                                          <p:spTgt spid="691"/>
                                        </p:tgtEl>
                                      </p:cBhvr>
                                    </p:animEffect>
                                  </p:childTnLst>
                                </p:cTn>
                              </p:par>
                              <p:par>
                                <p:cTn id="33" presetID="35" presetClass="path" presetSubtype="0" accel="50000" decel="50000" fill="hold" nodeType="withEffect">
                                  <p:stCondLst>
                                    <p:cond delay="1140"/>
                                  </p:stCondLst>
                                  <p:childTnLst>
                                    <p:animMotion origin="layout" path="M 0.026041666 0 L 0 0 E" pathEditMode="relative" ptsTypes="">
                                      <p:cBhvr>
                                        <p:cTn id="34" dur="1000" fill="hold"/>
                                        <p:tgtEl>
                                          <p:spTgt spid="691"/>
                                        </p:tgtEl>
                                        <p:attrNameLst>
                                          <p:attrName>ppt_x</p:attrName>
                                          <p:attrName>ppt_y</p:attrName>
                                        </p:attrNameLst>
                                      </p:cBhvr>
                                    </p:animMotion>
                                  </p:childTnLst>
                                </p:cTn>
                              </p:par>
                              <p:par>
                                <p:cTn id="35" presetID="10" presetClass="entr" presetSubtype="0" accel="50000" decel="50000" fill="hold" nodeType="withEffect">
                                  <p:stCondLst>
                                    <p:cond delay="1140"/>
                                  </p:stCondLst>
                                  <p:childTnLst>
                                    <p:set>
                                      <p:cBhvr>
                                        <p:cTn id="36" dur="1" fill="hold">
                                          <p:stCondLst>
                                            <p:cond delay="0"/>
                                          </p:stCondLst>
                                        </p:cTn>
                                        <p:tgtEl>
                                          <p:spTgt spid="693"/>
                                        </p:tgtEl>
                                        <p:attrNameLst>
                                          <p:attrName>style.visibility</p:attrName>
                                        </p:attrNameLst>
                                      </p:cBhvr>
                                      <p:to>
                                        <p:strVal val="visible"/>
                                      </p:to>
                                    </p:set>
                                    <p:animEffect transition="in" filter="fade">
                                      <p:cBhvr>
                                        <p:cTn id="37" dur="1000"/>
                                        <p:tgtEl>
                                          <p:spTgt spid="693"/>
                                        </p:tgtEl>
                                      </p:cBhvr>
                                    </p:animEffect>
                                  </p:childTnLst>
                                </p:cTn>
                              </p:par>
                              <p:par>
                                <p:cTn id="38" presetID="35" presetClass="path" presetSubtype="0" accel="50000" decel="50000" fill="hold" nodeType="withEffect">
                                  <p:stCondLst>
                                    <p:cond delay="1140"/>
                                  </p:stCondLst>
                                  <p:childTnLst>
                                    <p:animMotion origin="layout" path="M 0.026041666 0 L 0 0 E" pathEditMode="relative" ptsTypes="">
                                      <p:cBhvr>
                                        <p:cTn id="39" dur="1000" fill="hold"/>
                                        <p:tgtEl>
                                          <p:spTgt spid="693"/>
                                        </p:tgtEl>
                                        <p:attrNameLst>
                                          <p:attrName>ppt_x</p:attrName>
                                          <p:attrName>ppt_y</p:attrName>
                                        </p:attrNameLst>
                                      </p:cBhvr>
                                    </p:animMotion>
                                  </p:childTnLst>
                                </p:cTn>
                              </p:par>
                              <p:par>
                                <p:cTn id="40" presetID="10" presetClass="entr" presetSubtype="0" accel="50000" decel="50000" fill="hold" nodeType="withEffect">
                                  <p:stCondLst>
                                    <p:cond delay="1140"/>
                                  </p:stCondLst>
                                  <p:childTnLst>
                                    <p:set>
                                      <p:cBhvr>
                                        <p:cTn id="41" dur="1" fill="hold">
                                          <p:stCondLst>
                                            <p:cond delay="0"/>
                                          </p:stCondLst>
                                        </p:cTn>
                                        <p:tgtEl>
                                          <p:spTgt spid="695"/>
                                        </p:tgtEl>
                                        <p:attrNameLst>
                                          <p:attrName>style.visibility</p:attrName>
                                        </p:attrNameLst>
                                      </p:cBhvr>
                                      <p:to>
                                        <p:strVal val="visible"/>
                                      </p:to>
                                    </p:set>
                                    <p:animEffect transition="in" filter="fade">
                                      <p:cBhvr>
                                        <p:cTn id="42" dur="1000"/>
                                        <p:tgtEl>
                                          <p:spTgt spid="695"/>
                                        </p:tgtEl>
                                      </p:cBhvr>
                                    </p:animEffect>
                                  </p:childTnLst>
                                </p:cTn>
                              </p:par>
                              <p:par>
                                <p:cTn id="43" presetID="35" presetClass="path" presetSubtype="0" accel="50000" decel="50000" fill="hold" nodeType="withEffect">
                                  <p:stCondLst>
                                    <p:cond delay="1140"/>
                                  </p:stCondLst>
                                  <p:childTnLst>
                                    <p:animMotion origin="layout" path="M 0.026040364 -2.3170753E-06 L -1.3033549E-06 -2.3170753E-06 E" pathEditMode="relative" ptsTypes="">
                                      <p:cBhvr>
                                        <p:cTn id="44" dur="1000" fill="hold"/>
                                        <p:tgtEl>
                                          <p:spTgt spid="695"/>
                                        </p:tgtEl>
                                        <p:attrNameLst>
                                          <p:attrName>ppt_x</p:attrName>
                                          <p:attrName>ppt_y</p:attrName>
                                        </p:attrNameLst>
                                      </p:cBhvr>
                                    </p:animMotion>
                                  </p:childTnLst>
                                </p:cTn>
                              </p:par>
                              <p:par>
                                <p:cTn id="45" presetID="10" presetClass="entr" presetSubtype="0" accel="50000" decel="50000" fill="hold" nodeType="withEffect">
                                  <p:stCondLst>
                                    <p:cond delay="1140"/>
                                  </p:stCondLst>
                                  <p:childTnLst>
                                    <p:set>
                                      <p:cBhvr>
                                        <p:cTn id="46" dur="1" fill="hold">
                                          <p:stCondLst>
                                            <p:cond delay="0"/>
                                          </p:stCondLst>
                                        </p:cTn>
                                        <p:tgtEl>
                                          <p:spTgt spid="697"/>
                                        </p:tgtEl>
                                        <p:attrNameLst>
                                          <p:attrName>style.visibility</p:attrName>
                                        </p:attrNameLst>
                                      </p:cBhvr>
                                      <p:to>
                                        <p:strVal val="visible"/>
                                      </p:to>
                                    </p:set>
                                    <p:animEffect transition="in" filter="fade">
                                      <p:cBhvr>
                                        <p:cTn id="47" dur="1000"/>
                                        <p:tgtEl>
                                          <p:spTgt spid="697"/>
                                        </p:tgtEl>
                                      </p:cBhvr>
                                    </p:animEffect>
                                  </p:childTnLst>
                                </p:cTn>
                              </p:par>
                              <p:par>
                                <p:cTn id="48" presetID="35" presetClass="path" presetSubtype="0" accel="50000" decel="50000" fill="hold" nodeType="withEffect">
                                  <p:stCondLst>
                                    <p:cond delay="1140"/>
                                  </p:stCondLst>
                                  <p:childTnLst>
                                    <p:animMotion origin="layout" path="M 0.026040364 0 L -1.3033549E-06 0 E" pathEditMode="relative" ptsTypes="">
                                      <p:cBhvr>
                                        <p:cTn id="49" dur="1000" fill="hold"/>
                                        <p:tgtEl>
                                          <p:spTgt spid="697"/>
                                        </p:tgtEl>
                                        <p:attrNameLst>
                                          <p:attrName>ppt_x</p:attrName>
                                          <p:attrName>ppt_y</p:attrName>
                                        </p:attrNameLst>
                                      </p:cBhvr>
                                    </p:animMotion>
                                  </p:childTnLst>
                                </p:cTn>
                              </p:par>
                              <p:par>
                                <p:cTn id="50" presetID="10" presetClass="entr" presetSubtype="0" accel="50000" decel="50000" fill="hold" nodeType="withEffect">
                                  <p:stCondLst>
                                    <p:cond delay="1280"/>
                                  </p:stCondLst>
                                  <p:childTnLst>
                                    <p:set>
                                      <p:cBhvr>
                                        <p:cTn id="51" dur="1" fill="hold">
                                          <p:stCondLst>
                                            <p:cond delay="0"/>
                                          </p:stCondLst>
                                        </p:cTn>
                                        <p:tgtEl>
                                          <p:spTgt spid="699"/>
                                        </p:tgtEl>
                                        <p:attrNameLst>
                                          <p:attrName>style.visibility</p:attrName>
                                        </p:attrNameLst>
                                      </p:cBhvr>
                                      <p:to>
                                        <p:strVal val="visible"/>
                                      </p:to>
                                    </p:set>
                                    <p:animEffect transition="in" filter="fade">
                                      <p:cBhvr>
                                        <p:cTn id="52" dur="1000"/>
                                        <p:tgtEl>
                                          <p:spTgt spid="699"/>
                                        </p:tgtEl>
                                      </p:cBhvr>
                                    </p:animEffect>
                                  </p:childTnLst>
                                </p:cTn>
                              </p:par>
                              <p:par>
                                <p:cTn id="53" presetID="35" presetClass="path" presetSubtype="0" accel="50000" decel="50000" fill="hold" nodeType="withEffect">
                                  <p:stCondLst>
                                    <p:cond delay="1280"/>
                                  </p:stCondLst>
                                  <p:childTnLst>
                                    <p:animMotion origin="layout" path="M 0.026041666 0 L 0 0 E" pathEditMode="relative" ptsTypes="">
                                      <p:cBhvr>
                                        <p:cTn id="54" dur="1000" fill="hold"/>
                                        <p:tgtEl>
                                          <p:spTgt spid="699"/>
                                        </p:tgtEl>
                                        <p:attrNameLst>
                                          <p:attrName>ppt_x</p:attrName>
                                          <p:attrName>ppt_y</p:attrName>
                                        </p:attrNameLst>
                                      </p:cBhvr>
                                    </p:animMotion>
                                  </p:childTnLst>
                                </p:cTn>
                              </p:par>
                              <p:par>
                                <p:cTn id="55" presetID="10" presetClass="entr" presetSubtype="0" accel="50000" decel="50000" fill="hold" nodeType="withEffect">
                                  <p:stCondLst>
                                    <p:cond delay="1280"/>
                                  </p:stCondLst>
                                  <p:childTnLst>
                                    <p:set>
                                      <p:cBhvr>
                                        <p:cTn id="56" dur="1" fill="hold">
                                          <p:stCondLst>
                                            <p:cond delay="0"/>
                                          </p:stCondLst>
                                        </p:cTn>
                                        <p:tgtEl>
                                          <p:spTgt spid="701"/>
                                        </p:tgtEl>
                                        <p:attrNameLst>
                                          <p:attrName>style.visibility</p:attrName>
                                        </p:attrNameLst>
                                      </p:cBhvr>
                                      <p:to>
                                        <p:strVal val="visible"/>
                                      </p:to>
                                    </p:set>
                                    <p:animEffect transition="in" filter="fade">
                                      <p:cBhvr>
                                        <p:cTn id="57" dur="1000"/>
                                        <p:tgtEl>
                                          <p:spTgt spid="701"/>
                                        </p:tgtEl>
                                      </p:cBhvr>
                                    </p:animEffect>
                                  </p:childTnLst>
                                </p:cTn>
                              </p:par>
                              <p:par>
                                <p:cTn id="58" presetID="35" presetClass="path" presetSubtype="0" accel="50000" decel="50000" fill="hold" nodeType="withEffect">
                                  <p:stCondLst>
                                    <p:cond delay="1280"/>
                                  </p:stCondLst>
                                  <p:childTnLst>
                                    <p:animMotion origin="layout" path="M 0.026041666 0 L 0 0 E" pathEditMode="relative" ptsTypes="">
                                      <p:cBhvr>
                                        <p:cTn id="59" dur="1000" fill="hold"/>
                                        <p:tgtEl>
                                          <p:spTgt spid="701"/>
                                        </p:tgtEl>
                                        <p:attrNameLst>
                                          <p:attrName>ppt_x</p:attrName>
                                          <p:attrName>ppt_y</p:attrName>
                                        </p:attrNameLst>
                                      </p:cBhvr>
                                    </p:animMotion>
                                  </p:childTnLst>
                                </p:cTn>
                              </p:par>
                              <p:par>
                                <p:cTn id="60" presetID="10" presetClass="entr" presetSubtype="0" accel="50000" decel="50000" fill="hold" nodeType="withEffect">
                                  <p:stCondLst>
                                    <p:cond delay="1280"/>
                                  </p:stCondLst>
                                  <p:childTnLst>
                                    <p:set>
                                      <p:cBhvr>
                                        <p:cTn id="61" dur="1" fill="hold">
                                          <p:stCondLst>
                                            <p:cond delay="0"/>
                                          </p:stCondLst>
                                        </p:cTn>
                                        <p:tgtEl>
                                          <p:spTgt spid="703"/>
                                        </p:tgtEl>
                                        <p:attrNameLst>
                                          <p:attrName>style.visibility</p:attrName>
                                        </p:attrNameLst>
                                      </p:cBhvr>
                                      <p:to>
                                        <p:strVal val="visible"/>
                                      </p:to>
                                    </p:set>
                                    <p:animEffect transition="in" filter="fade">
                                      <p:cBhvr>
                                        <p:cTn id="62" dur="1000"/>
                                        <p:tgtEl>
                                          <p:spTgt spid="703"/>
                                        </p:tgtEl>
                                      </p:cBhvr>
                                    </p:animEffect>
                                  </p:childTnLst>
                                </p:cTn>
                              </p:par>
                              <p:par>
                                <p:cTn id="63" presetID="35" presetClass="path" presetSubtype="0" accel="50000" decel="50000" fill="hold" nodeType="withEffect">
                                  <p:stCondLst>
                                    <p:cond delay="1280"/>
                                  </p:stCondLst>
                                  <p:childTnLst>
                                    <p:animMotion origin="layout" path="M 0.026040364 -2.3170753E-06 L -1.3033549E-06 -2.3170753E-06 E" pathEditMode="relative" ptsTypes="">
                                      <p:cBhvr>
                                        <p:cTn id="64" dur="1000" fill="hold"/>
                                        <p:tgtEl>
                                          <p:spTgt spid="703"/>
                                        </p:tgtEl>
                                        <p:attrNameLst>
                                          <p:attrName>ppt_x</p:attrName>
                                          <p:attrName>ppt_y</p:attrName>
                                        </p:attrNameLst>
                                      </p:cBhvr>
                                    </p:animMotion>
                                  </p:childTnLst>
                                </p:cTn>
                              </p:par>
                              <p:par>
                                <p:cTn id="65" presetID="10" presetClass="entr" presetSubtype="0" accel="50000" decel="50000" fill="hold" nodeType="withEffect">
                                  <p:stCondLst>
                                    <p:cond delay="1280"/>
                                  </p:stCondLst>
                                  <p:childTnLst>
                                    <p:set>
                                      <p:cBhvr>
                                        <p:cTn id="66" dur="1" fill="hold">
                                          <p:stCondLst>
                                            <p:cond delay="0"/>
                                          </p:stCondLst>
                                        </p:cTn>
                                        <p:tgtEl>
                                          <p:spTgt spid="705"/>
                                        </p:tgtEl>
                                        <p:attrNameLst>
                                          <p:attrName>style.visibility</p:attrName>
                                        </p:attrNameLst>
                                      </p:cBhvr>
                                      <p:to>
                                        <p:strVal val="visible"/>
                                      </p:to>
                                    </p:set>
                                    <p:animEffect transition="in" filter="fade">
                                      <p:cBhvr>
                                        <p:cTn id="67" dur="1000"/>
                                        <p:tgtEl>
                                          <p:spTgt spid="705"/>
                                        </p:tgtEl>
                                      </p:cBhvr>
                                    </p:animEffect>
                                  </p:childTnLst>
                                </p:cTn>
                              </p:par>
                              <p:par>
                                <p:cTn id="68" presetID="35" presetClass="path" presetSubtype="0" accel="50000" decel="50000" fill="hold" nodeType="withEffect">
                                  <p:stCondLst>
                                    <p:cond delay="1280"/>
                                  </p:stCondLst>
                                  <p:childTnLst>
                                    <p:animMotion origin="layout" path="M 0.026040364 0 L -1.3033549E-06 0 E" pathEditMode="relative" ptsTypes="">
                                      <p:cBhvr>
                                        <p:cTn id="69" dur="1000" fill="hold"/>
                                        <p:tgtEl>
                                          <p:spTgt spid="705"/>
                                        </p:tgtEl>
                                        <p:attrNameLst>
                                          <p:attrName>ppt_x</p:attrName>
                                          <p:attrName>ppt_y</p:attrName>
                                        </p:attrNameLst>
                                      </p:cBhvr>
                                    </p:animMotion>
                                  </p:childTnLst>
                                </p:cTn>
                              </p:par>
                              <p:par>
                                <p:cTn id="70" presetID="10" presetClass="entr" presetSubtype="0" accel="50000" decel="50000" fill="hold" nodeType="withEffect">
                                  <p:stCondLst>
                                    <p:cond delay="1420"/>
                                  </p:stCondLst>
                                  <p:childTnLst>
                                    <p:set>
                                      <p:cBhvr>
                                        <p:cTn id="71" dur="1" fill="hold">
                                          <p:stCondLst>
                                            <p:cond delay="0"/>
                                          </p:stCondLst>
                                        </p:cTn>
                                        <p:tgtEl>
                                          <p:spTgt spid="707"/>
                                        </p:tgtEl>
                                        <p:attrNameLst>
                                          <p:attrName>style.visibility</p:attrName>
                                        </p:attrNameLst>
                                      </p:cBhvr>
                                      <p:to>
                                        <p:strVal val="visible"/>
                                      </p:to>
                                    </p:set>
                                    <p:animEffect transition="in" filter="fade">
                                      <p:cBhvr>
                                        <p:cTn id="72" dur="1000"/>
                                        <p:tgtEl>
                                          <p:spTgt spid="707"/>
                                        </p:tgtEl>
                                      </p:cBhvr>
                                    </p:animEffect>
                                  </p:childTnLst>
                                </p:cTn>
                              </p:par>
                              <p:par>
                                <p:cTn id="73" presetID="35" presetClass="path" presetSubtype="0" accel="50000" decel="50000" fill="hold" nodeType="withEffect">
                                  <p:stCondLst>
                                    <p:cond delay="1420"/>
                                  </p:stCondLst>
                                  <p:childTnLst>
                                    <p:animMotion origin="layout" path="M 0.026041666 0 L 0 0 E" pathEditMode="relative" ptsTypes="">
                                      <p:cBhvr>
                                        <p:cTn id="74" dur="1000" fill="hold"/>
                                        <p:tgtEl>
                                          <p:spTgt spid="707"/>
                                        </p:tgtEl>
                                        <p:attrNameLst>
                                          <p:attrName>ppt_x</p:attrName>
                                          <p:attrName>ppt_y</p:attrName>
                                        </p:attrNameLst>
                                      </p:cBhvr>
                                    </p:animMotion>
                                  </p:childTnLst>
                                </p:cTn>
                              </p:par>
                              <p:par>
                                <p:cTn id="75" presetID="10" presetClass="entr" presetSubtype="0" accel="50000" decel="50000" fill="hold" nodeType="withEffect">
                                  <p:stCondLst>
                                    <p:cond delay="1420"/>
                                  </p:stCondLst>
                                  <p:childTnLst>
                                    <p:set>
                                      <p:cBhvr>
                                        <p:cTn id="76" dur="1" fill="hold">
                                          <p:stCondLst>
                                            <p:cond delay="0"/>
                                          </p:stCondLst>
                                        </p:cTn>
                                        <p:tgtEl>
                                          <p:spTgt spid="709"/>
                                        </p:tgtEl>
                                        <p:attrNameLst>
                                          <p:attrName>style.visibility</p:attrName>
                                        </p:attrNameLst>
                                      </p:cBhvr>
                                      <p:to>
                                        <p:strVal val="visible"/>
                                      </p:to>
                                    </p:set>
                                    <p:animEffect transition="in" filter="fade">
                                      <p:cBhvr>
                                        <p:cTn id="77" dur="1000"/>
                                        <p:tgtEl>
                                          <p:spTgt spid="709"/>
                                        </p:tgtEl>
                                      </p:cBhvr>
                                    </p:animEffect>
                                  </p:childTnLst>
                                </p:cTn>
                              </p:par>
                              <p:par>
                                <p:cTn id="78" presetID="35" presetClass="path" presetSubtype="0" accel="50000" decel="50000" fill="hold" nodeType="withEffect">
                                  <p:stCondLst>
                                    <p:cond delay="1420"/>
                                  </p:stCondLst>
                                  <p:childTnLst>
                                    <p:animMotion origin="layout" path="M 0.026041666 0 L 0 0 E" pathEditMode="relative" ptsTypes="">
                                      <p:cBhvr>
                                        <p:cTn id="79" dur="1000" fill="hold"/>
                                        <p:tgtEl>
                                          <p:spTgt spid="709"/>
                                        </p:tgtEl>
                                        <p:attrNameLst>
                                          <p:attrName>ppt_x</p:attrName>
                                          <p:attrName>ppt_y</p:attrName>
                                        </p:attrNameLst>
                                      </p:cBhvr>
                                    </p:animMotion>
                                  </p:childTnLst>
                                </p:cTn>
                              </p:par>
                              <p:par>
                                <p:cTn id="80" presetID="10" presetClass="entr" presetSubtype="0" accel="50000" decel="50000" fill="hold" nodeType="withEffect">
                                  <p:stCondLst>
                                    <p:cond delay="1420"/>
                                  </p:stCondLst>
                                  <p:childTnLst>
                                    <p:set>
                                      <p:cBhvr>
                                        <p:cTn id="81" dur="1" fill="hold">
                                          <p:stCondLst>
                                            <p:cond delay="0"/>
                                          </p:stCondLst>
                                        </p:cTn>
                                        <p:tgtEl>
                                          <p:spTgt spid="711"/>
                                        </p:tgtEl>
                                        <p:attrNameLst>
                                          <p:attrName>style.visibility</p:attrName>
                                        </p:attrNameLst>
                                      </p:cBhvr>
                                      <p:to>
                                        <p:strVal val="visible"/>
                                      </p:to>
                                    </p:set>
                                    <p:animEffect transition="in" filter="fade">
                                      <p:cBhvr>
                                        <p:cTn id="82" dur="1000"/>
                                        <p:tgtEl>
                                          <p:spTgt spid="711"/>
                                        </p:tgtEl>
                                      </p:cBhvr>
                                    </p:animEffect>
                                  </p:childTnLst>
                                </p:cTn>
                              </p:par>
                              <p:par>
                                <p:cTn id="83" presetID="35" presetClass="path" presetSubtype="0" accel="50000" decel="50000" fill="hold" nodeType="withEffect">
                                  <p:stCondLst>
                                    <p:cond delay="1420"/>
                                  </p:stCondLst>
                                  <p:childTnLst>
                                    <p:animMotion origin="layout" path="M 0.026040396 -2.3170753E-06 L -1.2715658E-06 -2.3170753E-06 E" pathEditMode="relative" ptsTypes="">
                                      <p:cBhvr>
                                        <p:cTn id="84" dur="1000" fill="hold"/>
                                        <p:tgtEl>
                                          <p:spTgt spid="711"/>
                                        </p:tgtEl>
                                        <p:attrNameLst>
                                          <p:attrName>ppt_x</p:attrName>
                                          <p:attrName>ppt_y</p:attrName>
                                        </p:attrNameLst>
                                      </p:cBhvr>
                                    </p:animMotion>
                                  </p:childTnLst>
                                </p:cTn>
                              </p:par>
                              <p:par>
                                <p:cTn id="85" presetID="10" presetClass="entr" presetSubtype="0" accel="50000" decel="50000" fill="hold" nodeType="withEffect">
                                  <p:stCondLst>
                                    <p:cond delay="1420"/>
                                  </p:stCondLst>
                                  <p:childTnLst>
                                    <p:set>
                                      <p:cBhvr>
                                        <p:cTn id="86" dur="1" fill="hold">
                                          <p:stCondLst>
                                            <p:cond delay="0"/>
                                          </p:stCondLst>
                                        </p:cTn>
                                        <p:tgtEl>
                                          <p:spTgt spid="713"/>
                                        </p:tgtEl>
                                        <p:attrNameLst>
                                          <p:attrName>style.visibility</p:attrName>
                                        </p:attrNameLst>
                                      </p:cBhvr>
                                      <p:to>
                                        <p:strVal val="visible"/>
                                      </p:to>
                                    </p:set>
                                    <p:animEffect transition="in" filter="fade">
                                      <p:cBhvr>
                                        <p:cTn id="87" dur="1000"/>
                                        <p:tgtEl>
                                          <p:spTgt spid="713"/>
                                        </p:tgtEl>
                                      </p:cBhvr>
                                    </p:animEffect>
                                  </p:childTnLst>
                                </p:cTn>
                              </p:par>
                              <p:par>
                                <p:cTn id="88" presetID="35" presetClass="path" presetSubtype="0" accel="50000" decel="50000" fill="hold" nodeType="withEffect">
                                  <p:stCondLst>
                                    <p:cond delay="1420"/>
                                  </p:stCondLst>
                                  <p:childTnLst>
                                    <p:animMotion origin="layout" path="M 0.026040396 0 L -1.2715658E-06 0 E" pathEditMode="relative" ptsTypes="">
                                      <p:cBhvr>
                                        <p:cTn id="89" dur="1000" fill="hold"/>
                                        <p:tgtEl>
                                          <p:spTgt spid="713"/>
                                        </p:tgtEl>
                                        <p:attrNameLst>
                                          <p:attrName>ppt_x</p:attrName>
                                          <p:attrName>ppt_y</p:attrName>
                                        </p:attrNameLst>
                                      </p:cBhvr>
                                    </p:animMotion>
                                  </p:childTnLst>
                                </p:cTn>
                              </p:par>
                              <p:par>
                                <p:cTn id="90" presetID="10" presetClass="entr" presetSubtype="0" accel="50000" decel="50000" fill="hold" nodeType="withEffect">
                                  <p:stCondLst>
                                    <p:cond delay="300"/>
                                  </p:stCondLst>
                                  <p:childTnLst>
                                    <p:set>
                                      <p:cBhvr>
                                        <p:cTn id="91" dur="1" fill="hold">
                                          <p:stCondLst>
                                            <p:cond delay="0"/>
                                          </p:stCondLst>
                                        </p:cTn>
                                        <p:tgtEl>
                                          <p:spTgt spid="715"/>
                                        </p:tgtEl>
                                        <p:attrNameLst>
                                          <p:attrName>style.visibility</p:attrName>
                                        </p:attrNameLst>
                                      </p:cBhvr>
                                      <p:to>
                                        <p:strVal val="visible"/>
                                      </p:to>
                                    </p:set>
                                    <p:animEffect transition="in" filter="fade">
                                      <p:cBhvr>
                                        <p:cTn id="92" dur="1000"/>
                                        <p:tgtEl>
                                          <p:spTgt spid="715"/>
                                        </p:tgtEl>
                                      </p:cBhvr>
                                    </p:animEffect>
                                  </p:childTnLst>
                                </p:cTn>
                              </p:par>
                              <p:par>
                                <p:cTn id="93" presetID="35" presetClass="path" presetSubtype="0" accel="50000" decel="50000" fill="hold" nodeType="withEffect">
                                  <p:stCondLst>
                                    <p:cond delay="300"/>
                                  </p:stCondLst>
                                  <p:childTnLst>
                                    <p:animMotion origin="layout" path="M 0.026041666 0 L 0 0 E" pathEditMode="relative" ptsTypes="">
                                      <p:cBhvr>
                                        <p:cTn id="94" dur="1000" fill="hold"/>
                                        <p:tgtEl>
                                          <p:spTgt spid="715"/>
                                        </p:tgtEl>
                                        <p:attrNameLst>
                                          <p:attrName>ppt_x</p:attrName>
                                          <p:attrName>ppt_y</p:attrName>
                                        </p:attrNameLst>
                                      </p:cBhvr>
                                    </p:animMotion>
                                  </p:childTnLst>
                                </p:cTn>
                              </p:par>
                              <p:par>
                                <p:cTn id="95" presetID="10" presetClass="entr" presetSubtype="0" accel="50000" decel="50000" fill="hold" nodeType="withEffect">
                                  <p:stCondLst>
                                    <p:cond delay="500"/>
                                  </p:stCondLst>
                                  <p:childTnLst>
                                    <p:set>
                                      <p:cBhvr>
                                        <p:cTn id="96" dur="1" fill="hold">
                                          <p:stCondLst>
                                            <p:cond delay="0"/>
                                          </p:stCondLst>
                                        </p:cTn>
                                        <p:tgtEl>
                                          <p:spTgt spid="717"/>
                                        </p:tgtEl>
                                        <p:attrNameLst>
                                          <p:attrName>style.visibility</p:attrName>
                                        </p:attrNameLst>
                                      </p:cBhvr>
                                      <p:to>
                                        <p:strVal val="visible"/>
                                      </p:to>
                                    </p:set>
                                    <p:animEffect transition="in" filter="fade">
                                      <p:cBhvr>
                                        <p:cTn id="97" dur="1000"/>
                                        <p:tgtEl>
                                          <p:spTgt spid="717"/>
                                        </p:tgtEl>
                                      </p:cBhvr>
                                    </p:animEffect>
                                  </p:childTnLst>
                                </p:cTn>
                              </p:par>
                              <p:par>
                                <p:cTn id="98" presetID="35" presetClass="path" presetSubtype="0" accel="50000" decel="50000" fill="hold" nodeType="withEffect">
                                  <p:stCondLst>
                                    <p:cond delay="500"/>
                                  </p:stCondLst>
                                  <p:childTnLst>
                                    <p:animMotion origin="layout" path="M 0.026041666 0 L 0 0 E" pathEditMode="relative" ptsTypes="">
                                      <p:cBhvr>
                                        <p:cTn id="99" dur="1000" fill="hold"/>
                                        <p:tgtEl>
                                          <p:spTgt spid="7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 grpId="0"/>
      <p:bldP spid="683" grpId="0"/>
      <p:bldP spid="685" grpId="0"/>
      <p:bldP spid="687" grpId="0"/>
      <p:bldP spid="689" grpId="0"/>
      <p:bldP spid="691" grpId="0"/>
      <p:bldP spid="693" grpId="0"/>
      <p:bldP spid="695" grpId="0"/>
      <p:bldP spid="697" grpId="0"/>
      <p:bldP spid="699" grpId="0"/>
      <p:bldP spid="701" grpId="0"/>
      <p:bldP spid="703" grpId="0"/>
      <p:bldP spid="705" grpId="0"/>
      <p:bldP spid="707" grpId="0"/>
      <p:bldP spid="709" grpId="0"/>
      <p:bldP spid="711" grpId="0"/>
      <p:bldP spid="713" grpId="0"/>
      <p:bldP spid="715" grpId="0"/>
      <p:bldP spid="7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72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6972300" y="0"/>
            <a:ext cx="11315700" cy="3429000"/>
          </a:xfrm>
          <a:prstGeom prst="rect">
            <a:avLst/>
          </a:prstGeom>
        </p:spPr>
      </p:pic>
      <p:pic>
        <p:nvPicPr>
          <p:cNvPr id="72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7620000" y="1447800"/>
            <a:ext cx="533400" cy="533400"/>
          </a:xfrm>
          <a:prstGeom prst="rect">
            <a:avLst/>
          </a:prstGeom>
        </p:spPr>
      </p:pic>
      <p:sp>
        <p:nvSpPr>
          <p:cNvPr id="726" name="-0">
            <a:extLst>
              <a:ext uri="{FF2B5EF4-FFF2-40B4-BE49-F238E27FC236}">
                <a16:creationId xmlns:a16="http://schemas.microsoft.com/office/drawing/2014/main" id="{111B4A49-B930-4A89-A1CD-6CA2B3D95AED}"/>
              </a:ext>
            </a:extLst>
          </p:cNvPr>
          <p:cNvSpPr txBox="1"/>
          <p:nvPr/>
        </p:nvSpPr>
        <p:spPr>
          <a:xfrm>
            <a:off x="7828788" y="1474470"/>
            <a:ext cx="147638" cy="485775"/>
          </a:xfrm>
          <a:prstGeom prst="rect">
            <a:avLst/>
          </a:prstGeom>
          <a:noFill/>
        </p:spPr>
        <p:txBody>
          <a:bodyPr vertOverflow="clip" horzOverflow="clip" wrap="square" lIns="0" tIns="0" rIns="0" bIns="0" rtlCol="0" anchor="t">
            <a:spAutoFit/>
          </a:bodyPr>
          <a:lstStyle/>
          <a:p>
            <a:pPr algn="ctr">
              <a:lnSpc>
                <a:spcPts val="3780"/>
              </a:lnSpc>
            </a:pPr>
            <a:r>
              <a:rPr lang="en-US" sz="2520" spc="-50" dirty="0">
                <a:solidFill>
                  <a:srgbClr val="FFFFFF">
                    <a:alpha val="100000"/>
                  </a:srgbClr>
                </a:solidFill>
                <a:latin typeface="Montserrat SemiBold" panose="00000700000000000000" pitchFamily="2" charset="0"/>
              </a:rPr>
              <a:t>1</a:t>
            </a:r>
          </a:p>
        </p:txBody>
      </p:sp>
      <p:pic>
        <p:nvPicPr>
          <p:cNvPr id="728" name="iconNode0">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extLst>
              <a:ext uri="{94C3A6D4-8761-4CBF-B20D-B2E8755F7B20}">
                <asvg:svgBlip xmlns:asvg="http://schemas.microsoft.com/office/drawing/2016/SVG/main" xmlns:p14="http://schemas.microsoft.com/office/powerpoint/2010/main" xmlns:a14="http://schemas.microsoft.com/office/drawing/2010/main" xmlns:a16="http://schemas.microsoft.com/office/drawing/2014/main" xmlns="" r:embed="rId292"/>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6799147" y="1293876"/>
            <a:ext cx="841153" cy="841153"/>
          </a:xfrm>
          <a:prstGeom prst="rect">
            <a:avLst/>
          </a:prstGeom>
        </p:spPr>
      </p:pic>
      <p:sp>
        <p:nvSpPr>
          <p:cNvPr id="730" name="Primary Heading-0">
            <a:extLst>
              <a:ext uri="{FF2B5EF4-FFF2-40B4-BE49-F238E27FC236}">
                <a16:creationId xmlns:a16="http://schemas.microsoft.com/office/drawing/2014/main" id="{111B4A49-B930-4A89-A1CD-6CA2B3D95AED}"/>
              </a:ext>
            </a:extLst>
          </p:cNvPr>
          <p:cNvSpPr txBox="1"/>
          <p:nvPr/>
        </p:nvSpPr>
        <p:spPr>
          <a:xfrm>
            <a:off x="8640985" y="771239"/>
            <a:ext cx="8005762"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Purpose</a:t>
            </a:r>
          </a:p>
        </p:txBody>
      </p:sp>
      <p:sp>
        <p:nvSpPr>
          <p:cNvPr id="732" name="Description of a primary heading-0">
            <a:extLst>
              <a:ext uri="{FF2B5EF4-FFF2-40B4-BE49-F238E27FC236}">
                <a16:creationId xmlns:a16="http://schemas.microsoft.com/office/drawing/2014/main" id="{111B4A49-B930-4A89-A1CD-6CA2B3D95AED}"/>
              </a:ext>
            </a:extLst>
          </p:cNvPr>
          <p:cNvSpPr txBox="1"/>
          <p:nvPr/>
        </p:nvSpPr>
        <p:spPr>
          <a:xfrm>
            <a:off x="8640985" y="1231392"/>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Define Measurable Outcomes</a:t>
            </a:r>
          </a:p>
        </p:txBody>
      </p:sp>
      <p:sp>
        <p:nvSpPr>
          <p:cNvPr id="734" name="Description of a primary heading-0">
            <a:extLst>
              <a:ext uri="{FF2B5EF4-FFF2-40B4-BE49-F238E27FC236}">
                <a16:creationId xmlns:a16="http://schemas.microsoft.com/office/drawing/2014/main" id="{111B4A49-B930-4A89-A1CD-6CA2B3D95AED}"/>
              </a:ext>
            </a:extLst>
          </p:cNvPr>
          <p:cNvSpPr txBox="1"/>
          <p:nvPr/>
        </p:nvSpPr>
        <p:spPr>
          <a:xfrm>
            <a:off x="8640985" y="1588008"/>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Enhance Accountability</a:t>
            </a:r>
          </a:p>
        </p:txBody>
      </p:sp>
      <p:sp>
        <p:nvSpPr>
          <p:cNvPr id="736" name="Description of a primary heading-0">
            <a:extLst>
              <a:ext uri="{FF2B5EF4-FFF2-40B4-BE49-F238E27FC236}">
                <a16:creationId xmlns:a16="http://schemas.microsoft.com/office/drawing/2014/main" id="{111B4A49-B930-4A89-A1CD-6CA2B3D95AED}"/>
              </a:ext>
            </a:extLst>
          </p:cNvPr>
          <p:cNvSpPr txBox="1"/>
          <p:nvPr/>
        </p:nvSpPr>
        <p:spPr>
          <a:xfrm>
            <a:off x="8640985" y="1944624"/>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Foster Continuous Improvement</a:t>
            </a:r>
          </a:p>
        </p:txBody>
      </p:sp>
      <p:sp>
        <p:nvSpPr>
          <p:cNvPr id="738" name="Description of a primary heading-0">
            <a:extLst>
              <a:ext uri="{FF2B5EF4-FFF2-40B4-BE49-F238E27FC236}">
                <a16:creationId xmlns:a16="http://schemas.microsoft.com/office/drawing/2014/main" id="{111B4A49-B930-4A89-A1CD-6CA2B3D95AED}"/>
              </a:ext>
            </a:extLst>
          </p:cNvPr>
          <p:cNvSpPr txBox="1"/>
          <p:nvPr/>
        </p:nvSpPr>
        <p:spPr>
          <a:xfrm>
            <a:off x="8640985" y="2301145"/>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Support Decision Making</a:t>
            </a:r>
          </a:p>
        </p:txBody>
      </p:sp>
      <p:pic>
        <p:nvPicPr>
          <p:cNvPr id="74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93">
            <a:alphaModFix/>
          </a:blip>
          <a:stretch/>
        </p:blipFill>
        <p:spPr>
          <a:xfrm>
            <a:off x="6972300" y="3429000"/>
            <a:ext cx="11315700" cy="3429000"/>
          </a:xfrm>
          <a:prstGeom prst="rect">
            <a:avLst/>
          </a:prstGeom>
        </p:spPr>
      </p:pic>
      <p:pic>
        <p:nvPicPr>
          <p:cNvPr id="74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7620000" y="4876800"/>
            <a:ext cx="533400" cy="533400"/>
          </a:xfrm>
          <a:prstGeom prst="rect">
            <a:avLst/>
          </a:prstGeom>
        </p:spPr>
      </p:pic>
      <p:sp>
        <p:nvSpPr>
          <p:cNvPr id="744" name="-1">
            <a:extLst>
              <a:ext uri="{FF2B5EF4-FFF2-40B4-BE49-F238E27FC236}">
                <a16:creationId xmlns:a16="http://schemas.microsoft.com/office/drawing/2014/main" id="{111B4A49-B930-4A89-A1CD-6CA2B3D95AED}"/>
              </a:ext>
            </a:extLst>
          </p:cNvPr>
          <p:cNvSpPr txBox="1"/>
          <p:nvPr/>
        </p:nvSpPr>
        <p:spPr>
          <a:xfrm>
            <a:off x="7796689" y="4903470"/>
            <a:ext cx="214312" cy="485775"/>
          </a:xfrm>
          <a:prstGeom prst="rect">
            <a:avLst/>
          </a:prstGeom>
          <a:noFill/>
        </p:spPr>
        <p:txBody>
          <a:bodyPr vertOverflow="clip" horzOverflow="clip" wrap="square" lIns="0" tIns="0" rIns="0" bIns="0" rtlCol="0" anchor="t">
            <a:spAutoFit/>
          </a:bodyPr>
          <a:lstStyle/>
          <a:p>
            <a:pPr algn="ctr">
              <a:lnSpc>
                <a:spcPts val="3780"/>
              </a:lnSpc>
            </a:pPr>
            <a:r>
              <a:rPr lang="en-US" sz="2520" spc="-50" dirty="0">
                <a:solidFill>
                  <a:srgbClr val="FFFFFF">
                    <a:alpha val="100000"/>
                  </a:srgbClr>
                </a:solidFill>
                <a:latin typeface="Montserrat SemiBold" panose="00000700000000000000" pitchFamily="2" charset="0"/>
              </a:rPr>
              <a:t>2</a:t>
            </a:r>
          </a:p>
        </p:txBody>
      </p:sp>
      <p:pic>
        <p:nvPicPr>
          <p:cNvPr id="746" name="iconNode1">
            <a:extLst>
              <a:ext uri="{FF2B5EF4-FFF2-40B4-BE49-F238E27FC236}">
                <a16:creationId xmlns:a16="http://schemas.microsoft.com/office/drawing/2014/main" id="{A8642F66-C0BB-4949-9A9C-024B120A5D52}"/>
              </a:ext>
            </a:extLst>
          </p:cNvPr>
          <p:cNvPicPr>
            <a:picLocks noChangeAspect="1"/>
          </p:cNvPicPr>
          <p:nvPr/>
        </p:nvPicPr>
        <p:blipFill rotWithShape="1">
          <a:blip r:embed="rId294">
            <a:alphaModFix/>
            <a:extLst>
              <a:ext uri="{B9D2B20F-A426-4CCC-8373-C5FB2DF9814C}">
                <asvg:svgBlip xmlns:asvg="http://schemas.microsoft.com/office/drawing/2016/SVG/main" xmlns:p14="http://schemas.microsoft.com/office/powerpoint/2010/main" xmlns:a14="http://schemas.microsoft.com/office/drawing/2010/main" xmlns:a16="http://schemas.microsoft.com/office/drawing/2014/main" xmlns="" r:embed="rId299"/>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6799147" y="4722876"/>
            <a:ext cx="841153" cy="841153"/>
          </a:xfrm>
          <a:prstGeom prst="rect">
            <a:avLst/>
          </a:prstGeom>
        </p:spPr>
      </p:pic>
      <p:sp>
        <p:nvSpPr>
          <p:cNvPr id="748" name="Primary Heading-1">
            <a:extLst>
              <a:ext uri="{FF2B5EF4-FFF2-40B4-BE49-F238E27FC236}">
                <a16:creationId xmlns:a16="http://schemas.microsoft.com/office/drawing/2014/main" id="{111B4A49-B930-4A89-A1CD-6CA2B3D95AED}"/>
              </a:ext>
            </a:extLst>
          </p:cNvPr>
          <p:cNvSpPr txBox="1"/>
          <p:nvPr/>
        </p:nvSpPr>
        <p:spPr>
          <a:xfrm>
            <a:off x="8640985" y="4200239"/>
            <a:ext cx="8005762"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Key Evaluation Frameworks</a:t>
            </a:r>
          </a:p>
        </p:txBody>
      </p:sp>
      <p:sp>
        <p:nvSpPr>
          <p:cNvPr id="750" name="Description of a primary heading-1">
            <a:extLst>
              <a:ext uri="{FF2B5EF4-FFF2-40B4-BE49-F238E27FC236}">
                <a16:creationId xmlns:a16="http://schemas.microsoft.com/office/drawing/2014/main" id="{111B4A49-B930-4A89-A1CD-6CA2B3D95AED}"/>
              </a:ext>
            </a:extLst>
          </p:cNvPr>
          <p:cNvSpPr txBox="1"/>
          <p:nvPr/>
        </p:nvSpPr>
        <p:spPr>
          <a:xfrm>
            <a:off x="8640985" y="4660392"/>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Outcome Mapping</a:t>
            </a:r>
          </a:p>
        </p:txBody>
      </p:sp>
      <p:sp>
        <p:nvSpPr>
          <p:cNvPr id="752" name="Description of a primary heading-1">
            <a:extLst>
              <a:ext uri="{FF2B5EF4-FFF2-40B4-BE49-F238E27FC236}">
                <a16:creationId xmlns:a16="http://schemas.microsoft.com/office/drawing/2014/main" id="{111B4A49-B930-4A89-A1CD-6CA2B3D95AED}"/>
              </a:ext>
            </a:extLst>
          </p:cNvPr>
          <p:cNvSpPr txBox="1"/>
          <p:nvPr/>
        </p:nvSpPr>
        <p:spPr>
          <a:xfrm>
            <a:off x="8640985" y="5017008"/>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KPI Tracking System</a:t>
            </a:r>
          </a:p>
        </p:txBody>
      </p:sp>
      <p:sp>
        <p:nvSpPr>
          <p:cNvPr id="754" name="Description of a primary heading-1">
            <a:extLst>
              <a:ext uri="{FF2B5EF4-FFF2-40B4-BE49-F238E27FC236}">
                <a16:creationId xmlns:a16="http://schemas.microsoft.com/office/drawing/2014/main" id="{111B4A49-B930-4A89-A1CD-6CA2B3D95AED}"/>
              </a:ext>
            </a:extLst>
          </p:cNvPr>
          <p:cNvSpPr txBox="1"/>
          <p:nvPr/>
        </p:nvSpPr>
        <p:spPr>
          <a:xfrm>
            <a:off x="8640985" y="5373624"/>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Touch Impact Index (TII)</a:t>
            </a:r>
          </a:p>
        </p:txBody>
      </p:sp>
      <p:sp>
        <p:nvSpPr>
          <p:cNvPr id="756" name="Description of a primary heading-1">
            <a:extLst>
              <a:ext uri="{FF2B5EF4-FFF2-40B4-BE49-F238E27FC236}">
                <a16:creationId xmlns:a16="http://schemas.microsoft.com/office/drawing/2014/main" id="{111B4A49-B930-4A89-A1CD-6CA2B3D95AED}"/>
              </a:ext>
            </a:extLst>
          </p:cNvPr>
          <p:cNvSpPr txBox="1"/>
          <p:nvPr/>
        </p:nvSpPr>
        <p:spPr>
          <a:xfrm>
            <a:off x="8640985" y="5730145"/>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Annual Evaluation Reports</a:t>
            </a:r>
          </a:p>
        </p:txBody>
      </p:sp>
      <p:pic>
        <p:nvPicPr>
          <p:cNvPr id="75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300">
            <a:alphaModFix/>
          </a:blip>
          <a:stretch/>
        </p:blipFill>
        <p:spPr>
          <a:xfrm>
            <a:off x="6972300" y="6858000"/>
            <a:ext cx="11315700" cy="3429000"/>
          </a:xfrm>
          <a:prstGeom prst="rect">
            <a:avLst/>
          </a:prstGeom>
        </p:spPr>
      </p:pic>
      <p:pic>
        <p:nvPicPr>
          <p:cNvPr id="76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7620000" y="8305800"/>
            <a:ext cx="533400" cy="533400"/>
          </a:xfrm>
          <a:prstGeom prst="rect">
            <a:avLst/>
          </a:prstGeom>
        </p:spPr>
      </p:pic>
      <p:sp>
        <p:nvSpPr>
          <p:cNvPr id="762" name="-2">
            <a:extLst>
              <a:ext uri="{FF2B5EF4-FFF2-40B4-BE49-F238E27FC236}">
                <a16:creationId xmlns:a16="http://schemas.microsoft.com/office/drawing/2014/main" id="{111B4A49-B930-4A89-A1CD-6CA2B3D95AED}"/>
              </a:ext>
            </a:extLst>
          </p:cNvPr>
          <p:cNvSpPr txBox="1"/>
          <p:nvPr/>
        </p:nvSpPr>
        <p:spPr>
          <a:xfrm>
            <a:off x="7796689" y="8332470"/>
            <a:ext cx="214312" cy="485775"/>
          </a:xfrm>
          <a:prstGeom prst="rect">
            <a:avLst/>
          </a:prstGeom>
          <a:noFill/>
        </p:spPr>
        <p:txBody>
          <a:bodyPr vertOverflow="clip" horzOverflow="clip" wrap="square" lIns="0" tIns="0" rIns="0" bIns="0" rtlCol="0" anchor="t">
            <a:spAutoFit/>
          </a:bodyPr>
          <a:lstStyle/>
          <a:p>
            <a:pPr algn="ctr">
              <a:lnSpc>
                <a:spcPts val="3780"/>
              </a:lnSpc>
            </a:pPr>
            <a:r>
              <a:rPr lang="en-US" sz="2520" spc="-50" dirty="0">
                <a:solidFill>
                  <a:srgbClr val="FFFFFF">
                    <a:alpha val="100000"/>
                  </a:srgbClr>
                </a:solidFill>
                <a:latin typeface="Montserrat SemiBold" panose="00000700000000000000" pitchFamily="2" charset="0"/>
              </a:rPr>
              <a:t>3</a:t>
            </a:r>
          </a:p>
        </p:txBody>
      </p:sp>
      <p:pic>
        <p:nvPicPr>
          <p:cNvPr id="764" name="iconNode2">
            <a:extLst>
              <a:ext uri="{FF2B5EF4-FFF2-40B4-BE49-F238E27FC236}">
                <a16:creationId xmlns:a16="http://schemas.microsoft.com/office/drawing/2014/main" id="{A8642F66-C0BB-4949-9A9C-024B120A5D52}"/>
              </a:ext>
            </a:extLst>
          </p:cNvPr>
          <p:cNvPicPr>
            <a:picLocks noChangeAspect="1"/>
          </p:cNvPicPr>
          <p:nvPr/>
        </p:nvPicPr>
        <p:blipFill rotWithShape="1">
          <a:blip r:embed="rId301">
            <a:alphaModFix/>
            <a:extLst>
              <a:ext uri="{DA1FBD19-B1CD-49CF-A2ED-7E4C422C06A7}">
                <asvg:svgBlip xmlns:asvg="http://schemas.microsoft.com/office/drawing/2016/SVG/main" xmlns:p14="http://schemas.microsoft.com/office/powerpoint/2010/main" xmlns:a14="http://schemas.microsoft.com/office/drawing/2010/main" xmlns:a16="http://schemas.microsoft.com/office/drawing/2014/main" xmlns="" r:embed="rId306"/>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6799147" y="8151876"/>
            <a:ext cx="841153" cy="841153"/>
          </a:xfrm>
          <a:prstGeom prst="rect">
            <a:avLst/>
          </a:prstGeom>
        </p:spPr>
      </p:pic>
      <p:sp>
        <p:nvSpPr>
          <p:cNvPr id="766" name="Primary Heading-2">
            <a:extLst>
              <a:ext uri="{FF2B5EF4-FFF2-40B4-BE49-F238E27FC236}">
                <a16:creationId xmlns:a16="http://schemas.microsoft.com/office/drawing/2014/main" id="{111B4A49-B930-4A89-A1CD-6CA2B3D95AED}"/>
              </a:ext>
            </a:extLst>
          </p:cNvPr>
          <p:cNvSpPr txBox="1"/>
          <p:nvPr/>
        </p:nvSpPr>
        <p:spPr>
          <a:xfrm>
            <a:off x="8640985" y="7629239"/>
            <a:ext cx="8005762"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Engagement Strategies</a:t>
            </a:r>
          </a:p>
        </p:txBody>
      </p:sp>
      <p:sp>
        <p:nvSpPr>
          <p:cNvPr id="768" name="Description of a primary heading-2">
            <a:extLst>
              <a:ext uri="{FF2B5EF4-FFF2-40B4-BE49-F238E27FC236}">
                <a16:creationId xmlns:a16="http://schemas.microsoft.com/office/drawing/2014/main" id="{111B4A49-B930-4A89-A1CD-6CA2B3D95AED}"/>
              </a:ext>
            </a:extLst>
          </p:cNvPr>
          <p:cNvSpPr txBox="1"/>
          <p:nvPr/>
        </p:nvSpPr>
        <p:spPr>
          <a:xfrm>
            <a:off x="8640985" y="8089392"/>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Case Study Series</a:t>
            </a:r>
          </a:p>
        </p:txBody>
      </p:sp>
      <p:sp>
        <p:nvSpPr>
          <p:cNvPr id="770" name="Description of a primary heading-2">
            <a:extLst>
              <a:ext uri="{FF2B5EF4-FFF2-40B4-BE49-F238E27FC236}">
                <a16:creationId xmlns:a16="http://schemas.microsoft.com/office/drawing/2014/main" id="{111B4A49-B930-4A89-A1CD-6CA2B3D95AED}"/>
              </a:ext>
            </a:extLst>
          </p:cNvPr>
          <p:cNvSpPr txBox="1"/>
          <p:nvPr/>
        </p:nvSpPr>
        <p:spPr>
          <a:xfrm>
            <a:off x="8640985" y="8446008"/>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External Review &amp; Peer Benchmarking</a:t>
            </a:r>
          </a:p>
        </p:txBody>
      </p:sp>
      <p:sp>
        <p:nvSpPr>
          <p:cNvPr id="772" name="Description of a primary heading-2">
            <a:extLst>
              <a:ext uri="{FF2B5EF4-FFF2-40B4-BE49-F238E27FC236}">
                <a16:creationId xmlns:a16="http://schemas.microsoft.com/office/drawing/2014/main" id="{111B4A49-B930-4A89-A1CD-6CA2B3D95AED}"/>
              </a:ext>
            </a:extLst>
          </p:cNvPr>
          <p:cNvSpPr txBox="1"/>
          <p:nvPr/>
        </p:nvSpPr>
        <p:spPr>
          <a:xfrm>
            <a:off x="8640985" y="8802624"/>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Stakeholder Participation</a:t>
            </a:r>
          </a:p>
        </p:txBody>
      </p:sp>
      <p:sp>
        <p:nvSpPr>
          <p:cNvPr id="774" name="Description of a primary heading-2">
            <a:extLst>
              <a:ext uri="{FF2B5EF4-FFF2-40B4-BE49-F238E27FC236}">
                <a16:creationId xmlns:a16="http://schemas.microsoft.com/office/drawing/2014/main" id="{111B4A49-B930-4A89-A1CD-6CA2B3D95AED}"/>
              </a:ext>
            </a:extLst>
          </p:cNvPr>
          <p:cNvSpPr txBox="1"/>
          <p:nvPr/>
        </p:nvSpPr>
        <p:spPr>
          <a:xfrm>
            <a:off x="8640985" y="9159145"/>
            <a:ext cx="80057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Feedback Mechanisms</a:t>
            </a:r>
          </a:p>
        </p:txBody>
      </p:sp>
      <p:sp>
        <p:nvSpPr>
          <p:cNvPr id="776" name="Title 3">
            <a:extLst>
              <a:ext uri="{FF2B5EF4-FFF2-40B4-BE49-F238E27FC236}">
                <a16:creationId xmlns:a16="http://schemas.microsoft.com/office/drawing/2014/main" id="{111B4A49-B930-4A89-A1CD-6CA2B3D95AED}"/>
              </a:ext>
            </a:extLst>
          </p:cNvPr>
          <p:cNvSpPr txBox="1"/>
          <p:nvPr/>
        </p:nvSpPr>
        <p:spPr>
          <a:xfrm>
            <a:off x="609600" y="2941320"/>
            <a:ext cx="5176838" cy="3457575"/>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Evaluation &amp; Impact Measurement Plan for Strategic Success</a:t>
            </a:r>
          </a:p>
        </p:txBody>
      </p:sp>
      <p:sp>
        <p:nvSpPr>
          <p:cNvPr id="778" name="SubTitle">
            <a:extLst>
              <a:ext uri="{FF2B5EF4-FFF2-40B4-BE49-F238E27FC236}">
                <a16:creationId xmlns:a16="http://schemas.microsoft.com/office/drawing/2014/main" id="{111B4A49-B930-4A89-A1CD-6CA2B3D95AED}"/>
              </a:ext>
            </a:extLst>
          </p:cNvPr>
          <p:cNvSpPr txBox="1"/>
          <p:nvPr/>
        </p:nvSpPr>
        <p:spPr>
          <a:xfrm>
            <a:off x="609600" y="6591300"/>
            <a:ext cx="5176838" cy="7143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A structured approach to measuring outcomes and impact in strategic activities</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1000"/>
                                  </p:stCondLst>
                                  <p:childTnLst>
                                    <p:set>
                                      <p:cBhvr>
                                        <p:cTn id="6" dur="1" fill="hold">
                                          <p:stCondLst>
                                            <p:cond delay="0"/>
                                          </p:stCondLst>
                                        </p:cTn>
                                        <p:tgtEl>
                                          <p:spTgt spid="722"/>
                                        </p:tgtEl>
                                        <p:attrNameLst>
                                          <p:attrName>style.visibility</p:attrName>
                                        </p:attrNameLst>
                                      </p:cBhvr>
                                      <p:to>
                                        <p:strVal val="visible"/>
                                      </p:to>
                                    </p:set>
                                    <p:animEffect transition="in" filter="fade">
                                      <p:cBhvr>
                                        <p:cTn id="7" dur="1000"/>
                                        <p:tgtEl>
                                          <p:spTgt spid="722"/>
                                        </p:tgtEl>
                                      </p:cBhvr>
                                    </p:animEffect>
                                  </p:childTnLst>
                                </p:cTn>
                              </p:par>
                              <p:par>
                                <p:cTn id="8" presetID="35" presetClass="path" presetSubtype="0" accel="50000" decel="50000" fill="hold" nodeType="withEffect">
                                  <p:stCondLst>
                                    <p:cond delay="1000"/>
                                  </p:stCondLst>
                                  <p:childTnLst>
                                    <p:animMotion origin="layout" path="M 0.026041666 0 L 0 0 E" pathEditMode="relative" ptsTypes="">
                                      <p:cBhvr>
                                        <p:cTn id="9" dur="1000" fill="hold"/>
                                        <p:tgtEl>
                                          <p:spTgt spid="722"/>
                                        </p:tgtEl>
                                        <p:attrNameLst>
                                          <p:attrName>ppt_x</p:attrName>
                                          <p:attrName>ppt_y</p:attrName>
                                        </p:attrNameLst>
                                      </p:cBhvr>
                                    </p:animMotion>
                                  </p:childTnLst>
                                </p:cTn>
                              </p:par>
                              <p:par>
                                <p:cTn id="10" presetID="10" presetClass="entr" presetSubtype="0" accel="50000" decel="50000" fill="hold" nodeType="withEffect">
                                  <p:stCondLst>
                                    <p:cond delay="1000"/>
                                  </p:stCondLst>
                                  <p:childTnLst>
                                    <p:set>
                                      <p:cBhvr>
                                        <p:cTn id="11" dur="1" fill="hold">
                                          <p:stCondLst>
                                            <p:cond delay="0"/>
                                          </p:stCondLst>
                                        </p:cTn>
                                        <p:tgtEl>
                                          <p:spTgt spid="724"/>
                                        </p:tgtEl>
                                        <p:attrNameLst>
                                          <p:attrName>style.visibility</p:attrName>
                                        </p:attrNameLst>
                                      </p:cBhvr>
                                      <p:to>
                                        <p:strVal val="visible"/>
                                      </p:to>
                                    </p:set>
                                    <p:animEffect transition="in" filter="fade">
                                      <p:cBhvr>
                                        <p:cTn id="12" dur="1000"/>
                                        <p:tgtEl>
                                          <p:spTgt spid="724"/>
                                        </p:tgtEl>
                                      </p:cBhvr>
                                    </p:animEffect>
                                  </p:childTnLst>
                                </p:cTn>
                              </p:par>
                              <p:par>
                                <p:cTn id="13" presetID="35" presetClass="path" presetSubtype="0" accel="50000" decel="50000" fill="hold" nodeType="withEffect">
                                  <p:stCondLst>
                                    <p:cond delay="1000"/>
                                  </p:stCondLst>
                                  <p:childTnLst>
                                    <p:animMotion origin="layout" path="M 0.026041666 0 L 0 0 E" pathEditMode="relative" ptsTypes="">
                                      <p:cBhvr>
                                        <p:cTn id="14" dur="1000" fill="hold"/>
                                        <p:tgtEl>
                                          <p:spTgt spid="724"/>
                                        </p:tgtEl>
                                        <p:attrNameLst>
                                          <p:attrName>ppt_x</p:attrName>
                                          <p:attrName>ppt_y</p:attrName>
                                        </p:attrNameLst>
                                      </p:cBhvr>
                                    </p:animMotion>
                                  </p:childTnLst>
                                </p:cTn>
                              </p:par>
                              <p:par>
                                <p:cTn id="15" presetID="10" presetClass="entr" presetSubtype="0" accel="50000" decel="50000" fill="hold" nodeType="withEffect">
                                  <p:stCondLst>
                                    <p:cond delay="1000"/>
                                  </p:stCondLst>
                                  <p:childTnLst>
                                    <p:set>
                                      <p:cBhvr>
                                        <p:cTn id="16" dur="1" fill="hold">
                                          <p:stCondLst>
                                            <p:cond delay="0"/>
                                          </p:stCondLst>
                                        </p:cTn>
                                        <p:tgtEl>
                                          <p:spTgt spid="726"/>
                                        </p:tgtEl>
                                        <p:attrNameLst>
                                          <p:attrName>style.visibility</p:attrName>
                                        </p:attrNameLst>
                                      </p:cBhvr>
                                      <p:to>
                                        <p:strVal val="visible"/>
                                      </p:to>
                                    </p:set>
                                    <p:animEffect transition="in" filter="fade">
                                      <p:cBhvr>
                                        <p:cTn id="17" dur="1000"/>
                                        <p:tgtEl>
                                          <p:spTgt spid="726"/>
                                        </p:tgtEl>
                                      </p:cBhvr>
                                    </p:animEffect>
                                  </p:childTnLst>
                                </p:cTn>
                              </p:par>
                              <p:par>
                                <p:cTn id="18" presetID="35" presetClass="path" presetSubtype="0" accel="50000" decel="50000" fill="hold" nodeType="withEffect">
                                  <p:stCondLst>
                                    <p:cond delay="1000"/>
                                  </p:stCondLst>
                                  <p:childTnLst>
                                    <p:animMotion origin="layout" path="M 0.026042651 -2.8963443E-06 L 9.854634E-07 -2.8963443E-06 E" pathEditMode="relative" ptsTypes="">
                                      <p:cBhvr>
                                        <p:cTn id="19" dur="1000" fill="hold"/>
                                        <p:tgtEl>
                                          <p:spTgt spid="726"/>
                                        </p:tgtEl>
                                        <p:attrNameLst>
                                          <p:attrName>ppt_x</p:attrName>
                                          <p:attrName>ppt_y</p:attrName>
                                        </p:attrNameLst>
                                      </p:cBhvr>
                                    </p:animMotion>
                                  </p:childTnLst>
                                </p:cTn>
                              </p:par>
                              <p:par>
                                <p:cTn id="20" presetID="10" presetClass="entr" presetSubtype="0" accel="50000" decel="50000" fill="hold" nodeType="withEffect">
                                  <p:stCondLst>
                                    <p:cond delay="1000"/>
                                  </p:stCondLst>
                                  <p:childTnLst>
                                    <p:set>
                                      <p:cBhvr>
                                        <p:cTn id="21" dur="1" fill="hold">
                                          <p:stCondLst>
                                            <p:cond delay="0"/>
                                          </p:stCondLst>
                                        </p:cTn>
                                        <p:tgtEl>
                                          <p:spTgt spid="728"/>
                                        </p:tgtEl>
                                        <p:attrNameLst>
                                          <p:attrName>style.visibility</p:attrName>
                                        </p:attrNameLst>
                                      </p:cBhvr>
                                      <p:to>
                                        <p:strVal val="visible"/>
                                      </p:to>
                                    </p:set>
                                    <p:animEffect transition="in" filter="fade">
                                      <p:cBhvr>
                                        <p:cTn id="22" dur="1000"/>
                                        <p:tgtEl>
                                          <p:spTgt spid="728"/>
                                        </p:tgtEl>
                                      </p:cBhvr>
                                    </p:animEffect>
                                  </p:childTnLst>
                                </p:cTn>
                              </p:par>
                              <p:par>
                                <p:cTn id="23" presetID="35" presetClass="path" presetSubtype="0" accel="50000" decel="50000" fill="hold" nodeType="withEffect">
                                  <p:stCondLst>
                                    <p:cond delay="1000"/>
                                  </p:stCondLst>
                                  <p:childTnLst>
                                    <p:animMotion origin="layout" path="M 0.026040396 3.475613E-06 L -1.2715658E-06 3.475613E-06 E" pathEditMode="relative" ptsTypes="">
                                      <p:cBhvr>
                                        <p:cTn id="24" dur="1000" fill="hold"/>
                                        <p:tgtEl>
                                          <p:spTgt spid="728"/>
                                        </p:tgtEl>
                                        <p:attrNameLst>
                                          <p:attrName>ppt_x</p:attrName>
                                          <p:attrName>ppt_y</p:attrName>
                                        </p:attrNameLst>
                                      </p:cBhvr>
                                    </p:animMotion>
                                  </p:childTnLst>
                                </p:cTn>
                              </p:par>
                              <p:par>
                                <p:cTn id="25" presetID="10" presetClass="entr" presetSubtype="0" accel="50000" decel="50000" fill="hold" nodeType="withEffect">
                                  <p:stCondLst>
                                    <p:cond delay="1000"/>
                                  </p:stCondLst>
                                  <p:childTnLst>
                                    <p:set>
                                      <p:cBhvr>
                                        <p:cTn id="26" dur="1" fill="hold">
                                          <p:stCondLst>
                                            <p:cond delay="0"/>
                                          </p:stCondLst>
                                        </p:cTn>
                                        <p:tgtEl>
                                          <p:spTgt spid="730"/>
                                        </p:tgtEl>
                                        <p:attrNameLst>
                                          <p:attrName>style.visibility</p:attrName>
                                        </p:attrNameLst>
                                      </p:cBhvr>
                                      <p:to>
                                        <p:strVal val="visible"/>
                                      </p:to>
                                    </p:set>
                                    <p:animEffect transition="in" filter="fade">
                                      <p:cBhvr>
                                        <p:cTn id="27" dur="1000"/>
                                        <p:tgtEl>
                                          <p:spTgt spid="730"/>
                                        </p:tgtEl>
                                      </p:cBhvr>
                                    </p:animEffect>
                                  </p:childTnLst>
                                </p:cTn>
                              </p:par>
                              <p:par>
                                <p:cTn id="28" presetID="35" presetClass="path" presetSubtype="0" accel="50000" decel="50000" fill="hold" nodeType="withEffect">
                                  <p:stCondLst>
                                    <p:cond delay="1000"/>
                                  </p:stCondLst>
                                  <p:childTnLst>
                                    <p:animMotion origin="layout" path="M 0.026040364 -1.1585377E-06 L -1.3033549E-06 -1.1585377E-06 E" pathEditMode="relative" ptsTypes="">
                                      <p:cBhvr>
                                        <p:cTn id="29" dur="1000" fill="hold"/>
                                        <p:tgtEl>
                                          <p:spTgt spid="730"/>
                                        </p:tgtEl>
                                        <p:attrNameLst>
                                          <p:attrName>ppt_x</p:attrName>
                                          <p:attrName>ppt_y</p:attrName>
                                        </p:attrNameLst>
                                      </p:cBhvr>
                                    </p:animMotion>
                                  </p:childTnLst>
                                </p:cTn>
                              </p:par>
                              <p:par>
                                <p:cTn id="30" presetID="10" presetClass="entr" presetSubtype="0" accel="50000" decel="50000" fill="hold" nodeType="withEffect">
                                  <p:stCondLst>
                                    <p:cond delay="1000"/>
                                  </p:stCondLst>
                                  <p:childTnLst>
                                    <p:set>
                                      <p:cBhvr>
                                        <p:cTn id="31" dur="1" fill="hold">
                                          <p:stCondLst>
                                            <p:cond delay="0"/>
                                          </p:stCondLst>
                                        </p:cTn>
                                        <p:tgtEl>
                                          <p:spTgt spid="732"/>
                                        </p:tgtEl>
                                        <p:attrNameLst>
                                          <p:attrName>style.visibility</p:attrName>
                                        </p:attrNameLst>
                                      </p:cBhvr>
                                      <p:to>
                                        <p:strVal val="visible"/>
                                      </p:to>
                                    </p:set>
                                    <p:animEffect transition="in" filter="fade">
                                      <p:cBhvr>
                                        <p:cTn id="32" dur="1000"/>
                                        <p:tgtEl>
                                          <p:spTgt spid="732"/>
                                        </p:tgtEl>
                                      </p:cBhvr>
                                    </p:animEffect>
                                  </p:childTnLst>
                                </p:cTn>
                              </p:par>
                              <p:par>
                                <p:cTn id="33" presetID="35" presetClass="path" presetSubtype="0" accel="50000" decel="50000" fill="hold" nodeType="withEffect">
                                  <p:stCondLst>
                                    <p:cond delay="1000"/>
                                  </p:stCondLst>
                                  <p:childTnLst>
                                    <p:animMotion origin="layout" path="M 0.026040364 1.1585377E-06 L -1.3033549E-06 1.1585377E-06 E" pathEditMode="relative" ptsTypes="">
                                      <p:cBhvr>
                                        <p:cTn id="34" dur="1000" fill="hold"/>
                                        <p:tgtEl>
                                          <p:spTgt spid="732"/>
                                        </p:tgtEl>
                                        <p:attrNameLst>
                                          <p:attrName>ppt_x</p:attrName>
                                          <p:attrName>ppt_y</p:attrName>
                                        </p:attrNameLst>
                                      </p:cBhvr>
                                    </p:animMotion>
                                  </p:childTnLst>
                                </p:cTn>
                              </p:par>
                              <p:par>
                                <p:cTn id="35" presetID="10" presetClass="entr" presetSubtype="0" accel="50000" decel="50000" fill="hold" nodeType="withEffect">
                                  <p:stCondLst>
                                    <p:cond delay="1000"/>
                                  </p:stCondLst>
                                  <p:childTnLst>
                                    <p:set>
                                      <p:cBhvr>
                                        <p:cTn id="36" dur="1" fill="hold">
                                          <p:stCondLst>
                                            <p:cond delay="0"/>
                                          </p:stCondLst>
                                        </p:cTn>
                                        <p:tgtEl>
                                          <p:spTgt spid="734"/>
                                        </p:tgtEl>
                                        <p:attrNameLst>
                                          <p:attrName>style.visibility</p:attrName>
                                        </p:attrNameLst>
                                      </p:cBhvr>
                                      <p:to>
                                        <p:strVal val="visible"/>
                                      </p:to>
                                    </p:set>
                                    <p:animEffect transition="in" filter="fade">
                                      <p:cBhvr>
                                        <p:cTn id="37" dur="1000"/>
                                        <p:tgtEl>
                                          <p:spTgt spid="734"/>
                                        </p:tgtEl>
                                      </p:cBhvr>
                                    </p:animEffect>
                                  </p:childTnLst>
                                </p:cTn>
                              </p:par>
                              <p:par>
                                <p:cTn id="38" presetID="35" presetClass="path" presetSubtype="0" accel="50000" decel="50000" fill="hold" nodeType="withEffect">
                                  <p:stCondLst>
                                    <p:cond delay="1000"/>
                                  </p:stCondLst>
                                  <p:childTnLst>
                                    <p:animMotion origin="layout" path="M 0.026040364 -1.1585377E-06 L -1.3033549E-06 -1.1585377E-06 E" pathEditMode="relative" ptsTypes="">
                                      <p:cBhvr>
                                        <p:cTn id="39" dur="1000" fill="hold"/>
                                        <p:tgtEl>
                                          <p:spTgt spid="734"/>
                                        </p:tgtEl>
                                        <p:attrNameLst>
                                          <p:attrName>ppt_x</p:attrName>
                                          <p:attrName>ppt_y</p:attrName>
                                        </p:attrNameLst>
                                      </p:cBhvr>
                                    </p:animMotion>
                                  </p:childTnLst>
                                </p:cTn>
                              </p:par>
                              <p:par>
                                <p:cTn id="40" presetID="10" presetClass="entr" presetSubtype="0" accel="50000" decel="50000" fill="hold" nodeType="withEffect">
                                  <p:stCondLst>
                                    <p:cond delay="1000"/>
                                  </p:stCondLst>
                                  <p:childTnLst>
                                    <p:set>
                                      <p:cBhvr>
                                        <p:cTn id="41" dur="1" fill="hold">
                                          <p:stCondLst>
                                            <p:cond delay="0"/>
                                          </p:stCondLst>
                                        </p:cTn>
                                        <p:tgtEl>
                                          <p:spTgt spid="736"/>
                                        </p:tgtEl>
                                        <p:attrNameLst>
                                          <p:attrName>style.visibility</p:attrName>
                                        </p:attrNameLst>
                                      </p:cBhvr>
                                      <p:to>
                                        <p:strVal val="visible"/>
                                      </p:to>
                                    </p:set>
                                    <p:animEffect transition="in" filter="fade">
                                      <p:cBhvr>
                                        <p:cTn id="42" dur="1000"/>
                                        <p:tgtEl>
                                          <p:spTgt spid="736"/>
                                        </p:tgtEl>
                                      </p:cBhvr>
                                    </p:animEffect>
                                  </p:childTnLst>
                                </p:cTn>
                              </p:par>
                              <p:par>
                                <p:cTn id="43" presetID="35" presetClass="path" presetSubtype="0" accel="50000" decel="50000" fill="hold" nodeType="withEffect">
                                  <p:stCondLst>
                                    <p:cond delay="1000"/>
                                  </p:stCondLst>
                                  <p:childTnLst>
                                    <p:animMotion origin="layout" path="M 0.026040364 -3.475613E-06 L -1.3033549E-06 -3.475613E-06 E" pathEditMode="relative" ptsTypes="">
                                      <p:cBhvr>
                                        <p:cTn id="44" dur="1000" fill="hold"/>
                                        <p:tgtEl>
                                          <p:spTgt spid="736"/>
                                        </p:tgtEl>
                                        <p:attrNameLst>
                                          <p:attrName>ppt_x</p:attrName>
                                          <p:attrName>ppt_y</p:attrName>
                                        </p:attrNameLst>
                                      </p:cBhvr>
                                    </p:animMotion>
                                  </p:childTnLst>
                                </p:cTn>
                              </p:par>
                              <p:par>
                                <p:cTn id="45" presetID="10" presetClass="entr" presetSubtype="0" accel="50000" decel="50000" fill="hold" nodeType="withEffect">
                                  <p:stCondLst>
                                    <p:cond delay="1000"/>
                                  </p:stCondLst>
                                  <p:childTnLst>
                                    <p:set>
                                      <p:cBhvr>
                                        <p:cTn id="46" dur="1" fill="hold">
                                          <p:stCondLst>
                                            <p:cond delay="0"/>
                                          </p:stCondLst>
                                        </p:cTn>
                                        <p:tgtEl>
                                          <p:spTgt spid="738"/>
                                        </p:tgtEl>
                                        <p:attrNameLst>
                                          <p:attrName>style.visibility</p:attrName>
                                        </p:attrNameLst>
                                      </p:cBhvr>
                                      <p:to>
                                        <p:strVal val="visible"/>
                                      </p:to>
                                    </p:set>
                                    <p:animEffect transition="in" filter="fade">
                                      <p:cBhvr>
                                        <p:cTn id="47" dur="1000"/>
                                        <p:tgtEl>
                                          <p:spTgt spid="738"/>
                                        </p:tgtEl>
                                      </p:cBhvr>
                                    </p:animEffect>
                                  </p:childTnLst>
                                </p:cTn>
                              </p:par>
                              <p:par>
                                <p:cTn id="48" presetID="35" presetClass="path" presetSubtype="0" accel="50000" decel="50000" fill="hold" nodeType="withEffect">
                                  <p:stCondLst>
                                    <p:cond delay="1000"/>
                                  </p:stCondLst>
                                  <p:childTnLst>
                                    <p:animMotion origin="layout" path="M 0.026040364 3.475613E-06 L -1.3033549E-06 3.475613E-06 E" pathEditMode="relative" ptsTypes="">
                                      <p:cBhvr>
                                        <p:cTn id="49" dur="1000" fill="hold"/>
                                        <p:tgtEl>
                                          <p:spTgt spid="738"/>
                                        </p:tgtEl>
                                        <p:attrNameLst>
                                          <p:attrName>ppt_x</p:attrName>
                                          <p:attrName>ppt_y</p:attrName>
                                        </p:attrNameLst>
                                      </p:cBhvr>
                                    </p:animMotion>
                                  </p:childTnLst>
                                </p:cTn>
                              </p:par>
                              <p:par>
                                <p:cTn id="50" presetID="10" presetClass="entr" presetSubtype="0" accel="50000" decel="50000" fill="hold" nodeType="withEffect">
                                  <p:stCondLst>
                                    <p:cond delay="1140"/>
                                  </p:stCondLst>
                                  <p:childTnLst>
                                    <p:set>
                                      <p:cBhvr>
                                        <p:cTn id="51" dur="1" fill="hold">
                                          <p:stCondLst>
                                            <p:cond delay="0"/>
                                          </p:stCondLst>
                                        </p:cTn>
                                        <p:tgtEl>
                                          <p:spTgt spid="740"/>
                                        </p:tgtEl>
                                        <p:attrNameLst>
                                          <p:attrName>style.visibility</p:attrName>
                                        </p:attrNameLst>
                                      </p:cBhvr>
                                      <p:to>
                                        <p:strVal val="visible"/>
                                      </p:to>
                                    </p:set>
                                    <p:animEffect transition="in" filter="fade">
                                      <p:cBhvr>
                                        <p:cTn id="52" dur="1000"/>
                                        <p:tgtEl>
                                          <p:spTgt spid="740"/>
                                        </p:tgtEl>
                                      </p:cBhvr>
                                    </p:animEffect>
                                  </p:childTnLst>
                                </p:cTn>
                              </p:par>
                              <p:par>
                                <p:cTn id="53" presetID="35" presetClass="path" presetSubtype="0" accel="50000" decel="50000" fill="hold" nodeType="withEffect">
                                  <p:stCondLst>
                                    <p:cond delay="1140"/>
                                  </p:stCondLst>
                                  <p:childTnLst>
                                    <p:animMotion origin="layout" path="M 0.026041666 0 L 0 0 E" pathEditMode="relative" ptsTypes="">
                                      <p:cBhvr>
                                        <p:cTn id="54" dur="1000" fill="hold"/>
                                        <p:tgtEl>
                                          <p:spTgt spid="740"/>
                                        </p:tgtEl>
                                        <p:attrNameLst>
                                          <p:attrName>ppt_x</p:attrName>
                                          <p:attrName>ppt_y</p:attrName>
                                        </p:attrNameLst>
                                      </p:cBhvr>
                                    </p:animMotion>
                                  </p:childTnLst>
                                </p:cTn>
                              </p:par>
                              <p:par>
                                <p:cTn id="55" presetID="10" presetClass="entr" presetSubtype="0" accel="50000" decel="50000" fill="hold" nodeType="withEffect">
                                  <p:stCondLst>
                                    <p:cond delay="1140"/>
                                  </p:stCondLst>
                                  <p:childTnLst>
                                    <p:set>
                                      <p:cBhvr>
                                        <p:cTn id="56" dur="1" fill="hold">
                                          <p:stCondLst>
                                            <p:cond delay="0"/>
                                          </p:stCondLst>
                                        </p:cTn>
                                        <p:tgtEl>
                                          <p:spTgt spid="742"/>
                                        </p:tgtEl>
                                        <p:attrNameLst>
                                          <p:attrName>style.visibility</p:attrName>
                                        </p:attrNameLst>
                                      </p:cBhvr>
                                      <p:to>
                                        <p:strVal val="visible"/>
                                      </p:to>
                                    </p:set>
                                    <p:animEffect transition="in" filter="fade">
                                      <p:cBhvr>
                                        <p:cTn id="57" dur="1000"/>
                                        <p:tgtEl>
                                          <p:spTgt spid="742"/>
                                        </p:tgtEl>
                                      </p:cBhvr>
                                    </p:animEffect>
                                  </p:childTnLst>
                                </p:cTn>
                              </p:par>
                              <p:par>
                                <p:cTn id="58" presetID="35" presetClass="path" presetSubtype="0" accel="50000" decel="50000" fill="hold" nodeType="withEffect">
                                  <p:stCondLst>
                                    <p:cond delay="1140"/>
                                  </p:stCondLst>
                                  <p:childTnLst>
                                    <p:animMotion origin="layout" path="M 0.026041666 0 L 0 0 E" pathEditMode="relative" ptsTypes="">
                                      <p:cBhvr>
                                        <p:cTn id="59" dur="1000" fill="hold"/>
                                        <p:tgtEl>
                                          <p:spTgt spid="742"/>
                                        </p:tgtEl>
                                        <p:attrNameLst>
                                          <p:attrName>ppt_x</p:attrName>
                                          <p:attrName>ppt_y</p:attrName>
                                        </p:attrNameLst>
                                      </p:cBhvr>
                                    </p:animMotion>
                                  </p:childTnLst>
                                </p:cTn>
                              </p:par>
                              <p:par>
                                <p:cTn id="60" presetID="10" presetClass="entr" presetSubtype="0" accel="50000" decel="50000" fill="hold" nodeType="withEffect">
                                  <p:stCondLst>
                                    <p:cond delay="1140"/>
                                  </p:stCondLst>
                                  <p:childTnLst>
                                    <p:set>
                                      <p:cBhvr>
                                        <p:cTn id="61" dur="1" fill="hold">
                                          <p:stCondLst>
                                            <p:cond delay="0"/>
                                          </p:stCondLst>
                                        </p:cTn>
                                        <p:tgtEl>
                                          <p:spTgt spid="744"/>
                                        </p:tgtEl>
                                        <p:attrNameLst>
                                          <p:attrName>style.visibility</p:attrName>
                                        </p:attrNameLst>
                                      </p:cBhvr>
                                      <p:to>
                                        <p:strVal val="visible"/>
                                      </p:to>
                                    </p:set>
                                    <p:animEffect transition="in" filter="fade">
                                      <p:cBhvr>
                                        <p:cTn id="62" dur="1000"/>
                                        <p:tgtEl>
                                          <p:spTgt spid="744"/>
                                        </p:tgtEl>
                                      </p:cBhvr>
                                    </p:animEffect>
                                  </p:childTnLst>
                                </p:cTn>
                              </p:par>
                              <p:par>
                                <p:cTn id="63" presetID="35" presetClass="path" presetSubtype="0" accel="50000" decel="50000" fill="hold" nodeType="withEffect">
                                  <p:stCondLst>
                                    <p:cond delay="1140"/>
                                  </p:stCondLst>
                                  <p:childTnLst>
                                    <p:animMotion origin="layout" path="M 0.026040046 -2.8822158E-06 L -1.6212464E-06 -2.8822158E-06 E" pathEditMode="relative" ptsTypes="">
                                      <p:cBhvr>
                                        <p:cTn id="64" dur="1000" fill="hold"/>
                                        <p:tgtEl>
                                          <p:spTgt spid="744"/>
                                        </p:tgtEl>
                                        <p:attrNameLst>
                                          <p:attrName>ppt_x</p:attrName>
                                          <p:attrName>ppt_y</p:attrName>
                                        </p:attrNameLst>
                                      </p:cBhvr>
                                    </p:animMotion>
                                  </p:childTnLst>
                                </p:cTn>
                              </p:par>
                              <p:par>
                                <p:cTn id="65" presetID="10" presetClass="entr" presetSubtype="0" accel="50000" decel="50000" fill="hold" nodeType="withEffect">
                                  <p:stCondLst>
                                    <p:cond delay="1140"/>
                                  </p:stCondLst>
                                  <p:childTnLst>
                                    <p:set>
                                      <p:cBhvr>
                                        <p:cTn id="66" dur="1" fill="hold">
                                          <p:stCondLst>
                                            <p:cond delay="0"/>
                                          </p:stCondLst>
                                        </p:cTn>
                                        <p:tgtEl>
                                          <p:spTgt spid="746"/>
                                        </p:tgtEl>
                                        <p:attrNameLst>
                                          <p:attrName>style.visibility</p:attrName>
                                        </p:attrNameLst>
                                      </p:cBhvr>
                                      <p:to>
                                        <p:strVal val="visible"/>
                                      </p:to>
                                    </p:set>
                                    <p:animEffect transition="in" filter="fade">
                                      <p:cBhvr>
                                        <p:cTn id="67" dur="1000"/>
                                        <p:tgtEl>
                                          <p:spTgt spid="746"/>
                                        </p:tgtEl>
                                      </p:cBhvr>
                                    </p:animEffect>
                                  </p:childTnLst>
                                </p:cTn>
                              </p:par>
                              <p:par>
                                <p:cTn id="68" presetID="35" presetClass="path" presetSubtype="0" accel="50000" decel="50000" fill="hold" nodeType="withEffect">
                                  <p:stCondLst>
                                    <p:cond delay="1140"/>
                                  </p:stCondLst>
                                  <p:childTnLst>
                                    <p:animMotion origin="layout" path="M 0.026040396 3.475613E-06 L -1.2715658E-06 3.475613E-06 E" pathEditMode="relative" ptsTypes="">
                                      <p:cBhvr>
                                        <p:cTn id="69" dur="1000" fill="hold"/>
                                        <p:tgtEl>
                                          <p:spTgt spid="746"/>
                                        </p:tgtEl>
                                        <p:attrNameLst>
                                          <p:attrName>ppt_x</p:attrName>
                                          <p:attrName>ppt_y</p:attrName>
                                        </p:attrNameLst>
                                      </p:cBhvr>
                                    </p:animMotion>
                                  </p:childTnLst>
                                </p:cTn>
                              </p:par>
                              <p:par>
                                <p:cTn id="70" presetID="10" presetClass="entr" presetSubtype="0" accel="50000" decel="50000" fill="hold" nodeType="withEffect">
                                  <p:stCondLst>
                                    <p:cond delay="1140"/>
                                  </p:stCondLst>
                                  <p:childTnLst>
                                    <p:set>
                                      <p:cBhvr>
                                        <p:cTn id="71" dur="1" fill="hold">
                                          <p:stCondLst>
                                            <p:cond delay="0"/>
                                          </p:stCondLst>
                                        </p:cTn>
                                        <p:tgtEl>
                                          <p:spTgt spid="748"/>
                                        </p:tgtEl>
                                        <p:attrNameLst>
                                          <p:attrName>style.visibility</p:attrName>
                                        </p:attrNameLst>
                                      </p:cBhvr>
                                      <p:to>
                                        <p:strVal val="visible"/>
                                      </p:to>
                                    </p:set>
                                    <p:animEffect transition="in" filter="fade">
                                      <p:cBhvr>
                                        <p:cTn id="72" dur="1000"/>
                                        <p:tgtEl>
                                          <p:spTgt spid="748"/>
                                        </p:tgtEl>
                                      </p:cBhvr>
                                    </p:animEffect>
                                  </p:childTnLst>
                                </p:cTn>
                              </p:par>
                              <p:par>
                                <p:cTn id="73" presetID="35" presetClass="path" presetSubtype="0" accel="50000" decel="50000" fill="hold" nodeType="withEffect">
                                  <p:stCondLst>
                                    <p:cond delay="1140"/>
                                  </p:stCondLst>
                                  <p:childTnLst>
                                    <p:animMotion origin="layout" path="M 0.026040364 -1.1585377E-06 L -1.3033549E-06 -1.1585377E-06 E" pathEditMode="relative" ptsTypes="">
                                      <p:cBhvr>
                                        <p:cTn id="74" dur="1000" fill="hold"/>
                                        <p:tgtEl>
                                          <p:spTgt spid="748"/>
                                        </p:tgtEl>
                                        <p:attrNameLst>
                                          <p:attrName>ppt_x</p:attrName>
                                          <p:attrName>ppt_y</p:attrName>
                                        </p:attrNameLst>
                                      </p:cBhvr>
                                    </p:animMotion>
                                  </p:childTnLst>
                                </p:cTn>
                              </p:par>
                              <p:par>
                                <p:cTn id="75" presetID="10" presetClass="entr" presetSubtype="0" accel="50000" decel="50000" fill="hold" nodeType="withEffect">
                                  <p:stCondLst>
                                    <p:cond delay="1140"/>
                                  </p:stCondLst>
                                  <p:childTnLst>
                                    <p:set>
                                      <p:cBhvr>
                                        <p:cTn id="76" dur="1" fill="hold">
                                          <p:stCondLst>
                                            <p:cond delay="0"/>
                                          </p:stCondLst>
                                        </p:cTn>
                                        <p:tgtEl>
                                          <p:spTgt spid="750"/>
                                        </p:tgtEl>
                                        <p:attrNameLst>
                                          <p:attrName>style.visibility</p:attrName>
                                        </p:attrNameLst>
                                      </p:cBhvr>
                                      <p:to>
                                        <p:strVal val="visible"/>
                                      </p:to>
                                    </p:set>
                                    <p:animEffect transition="in" filter="fade">
                                      <p:cBhvr>
                                        <p:cTn id="77" dur="1000"/>
                                        <p:tgtEl>
                                          <p:spTgt spid="750"/>
                                        </p:tgtEl>
                                      </p:cBhvr>
                                    </p:animEffect>
                                  </p:childTnLst>
                                </p:cTn>
                              </p:par>
                              <p:par>
                                <p:cTn id="78" presetID="35" presetClass="path" presetSubtype="0" accel="50000" decel="50000" fill="hold" nodeType="withEffect">
                                  <p:stCondLst>
                                    <p:cond delay="1140"/>
                                  </p:stCondLst>
                                  <p:childTnLst>
                                    <p:animMotion origin="layout" path="M 0.026040364 1.1585377E-06 L -1.3033549E-06 1.1585377E-06 E" pathEditMode="relative" ptsTypes="">
                                      <p:cBhvr>
                                        <p:cTn id="79" dur="1000" fill="hold"/>
                                        <p:tgtEl>
                                          <p:spTgt spid="750"/>
                                        </p:tgtEl>
                                        <p:attrNameLst>
                                          <p:attrName>ppt_x</p:attrName>
                                          <p:attrName>ppt_y</p:attrName>
                                        </p:attrNameLst>
                                      </p:cBhvr>
                                    </p:animMotion>
                                  </p:childTnLst>
                                </p:cTn>
                              </p:par>
                              <p:par>
                                <p:cTn id="80" presetID="10" presetClass="entr" presetSubtype="0" accel="50000" decel="50000" fill="hold" nodeType="withEffect">
                                  <p:stCondLst>
                                    <p:cond delay="1140"/>
                                  </p:stCondLst>
                                  <p:childTnLst>
                                    <p:set>
                                      <p:cBhvr>
                                        <p:cTn id="81" dur="1" fill="hold">
                                          <p:stCondLst>
                                            <p:cond delay="0"/>
                                          </p:stCondLst>
                                        </p:cTn>
                                        <p:tgtEl>
                                          <p:spTgt spid="752"/>
                                        </p:tgtEl>
                                        <p:attrNameLst>
                                          <p:attrName>style.visibility</p:attrName>
                                        </p:attrNameLst>
                                      </p:cBhvr>
                                      <p:to>
                                        <p:strVal val="visible"/>
                                      </p:to>
                                    </p:set>
                                    <p:animEffect transition="in" filter="fade">
                                      <p:cBhvr>
                                        <p:cTn id="82" dur="1000"/>
                                        <p:tgtEl>
                                          <p:spTgt spid="752"/>
                                        </p:tgtEl>
                                      </p:cBhvr>
                                    </p:animEffect>
                                  </p:childTnLst>
                                </p:cTn>
                              </p:par>
                              <p:par>
                                <p:cTn id="83" presetID="35" presetClass="path" presetSubtype="0" accel="50000" decel="50000" fill="hold" nodeType="withEffect">
                                  <p:stCondLst>
                                    <p:cond delay="1140"/>
                                  </p:stCondLst>
                                  <p:childTnLst>
                                    <p:animMotion origin="layout" path="M 0.026040364 -1.1302807E-06 L -1.3033549E-06 -1.1302807E-06 E" pathEditMode="relative" ptsTypes="">
                                      <p:cBhvr>
                                        <p:cTn id="84" dur="1000" fill="hold"/>
                                        <p:tgtEl>
                                          <p:spTgt spid="752"/>
                                        </p:tgtEl>
                                        <p:attrNameLst>
                                          <p:attrName>ppt_x</p:attrName>
                                          <p:attrName>ppt_y</p:attrName>
                                        </p:attrNameLst>
                                      </p:cBhvr>
                                    </p:animMotion>
                                  </p:childTnLst>
                                </p:cTn>
                              </p:par>
                              <p:par>
                                <p:cTn id="85" presetID="10" presetClass="entr" presetSubtype="0" accel="50000" decel="50000" fill="hold" nodeType="withEffect">
                                  <p:stCondLst>
                                    <p:cond delay="1140"/>
                                  </p:stCondLst>
                                  <p:childTnLst>
                                    <p:set>
                                      <p:cBhvr>
                                        <p:cTn id="86" dur="1" fill="hold">
                                          <p:stCondLst>
                                            <p:cond delay="0"/>
                                          </p:stCondLst>
                                        </p:cTn>
                                        <p:tgtEl>
                                          <p:spTgt spid="754"/>
                                        </p:tgtEl>
                                        <p:attrNameLst>
                                          <p:attrName>style.visibility</p:attrName>
                                        </p:attrNameLst>
                                      </p:cBhvr>
                                      <p:to>
                                        <p:strVal val="visible"/>
                                      </p:to>
                                    </p:set>
                                    <p:animEffect transition="in" filter="fade">
                                      <p:cBhvr>
                                        <p:cTn id="87" dur="1000"/>
                                        <p:tgtEl>
                                          <p:spTgt spid="754"/>
                                        </p:tgtEl>
                                      </p:cBhvr>
                                    </p:animEffect>
                                  </p:childTnLst>
                                </p:cTn>
                              </p:par>
                              <p:par>
                                <p:cTn id="88" presetID="35" presetClass="path" presetSubtype="0" accel="50000" decel="50000" fill="hold" nodeType="withEffect">
                                  <p:stCondLst>
                                    <p:cond delay="1140"/>
                                  </p:stCondLst>
                                  <p:childTnLst>
                                    <p:animMotion origin="layout" path="M 0.026040364 -3.447356E-06 L -1.3033549E-06 -3.447356E-06 E" pathEditMode="relative" ptsTypes="">
                                      <p:cBhvr>
                                        <p:cTn id="89" dur="1000" fill="hold"/>
                                        <p:tgtEl>
                                          <p:spTgt spid="754"/>
                                        </p:tgtEl>
                                        <p:attrNameLst>
                                          <p:attrName>ppt_x</p:attrName>
                                          <p:attrName>ppt_y</p:attrName>
                                        </p:attrNameLst>
                                      </p:cBhvr>
                                    </p:animMotion>
                                  </p:childTnLst>
                                </p:cTn>
                              </p:par>
                              <p:par>
                                <p:cTn id="90" presetID="10" presetClass="entr" presetSubtype="0" accel="50000" decel="50000" fill="hold" nodeType="withEffect">
                                  <p:stCondLst>
                                    <p:cond delay="1140"/>
                                  </p:stCondLst>
                                  <p:childTnLst>
                                    <p:set>
                                      <p:cBhvr>
                                        <p:cTn id="91" dur="1" fill="hold">
                                          <p:stCondLst>
                                            <p:cond delay="0"/>
                                          </p:stCondLst>
                                        </p:cTn>
                                        <p:tgtEl>
                                          <p:spTgt spid="756"/>
                                        </p:tgtEl>
                                        <p:attrNameLst>
                                          <p:attrName>style.visibility</p:attrName>
                                        </p:attrNameLst>
                                      </p:cBhvr>
                                      <p:to>
                                        <p:strVal val="visible"/>
                                      </p:to>
                                    </p:set>
                                    <p:animEffect transition="in" filter="fade">
                                      <p:cBhvr>
                                        <p:cTn id="92" dur="1000"/>
                                        <p:tgtEl>
                                          <p:spTgt spid="756"/>
                                        </p:tgtEl>
                                      </p:cBhvr>
                                    </p:animEffect>
                                  </p:childTnLst>
                                </p:cTn>
                              </p:par>
                              <p:par>
                                <p:cTn id="93" presetID="35" presetClass="path" presetSubtype="0" accel="50000" decel="50000" fill="hold" nodeType="withEffect">
                                  <p:stCondLst>
                                    <p:cond delay="1140"/>
                                  </p:stCondLst>
                                  <p:childTnLst>
                                    <p:animMotion origin="layout" path="M 0.026040364 3.447356E-06 L -1.3033549E-06 3.447356E-06 E" pathEditMode="relative" ptsTypes="">
                                      <p:cBhvr>
                                        <p:cTn id="94" dur="1000" fill="hold"/>
                                        <p:tgtEl>
                                          <p:spTgt spid="756"/>
                                        </p:tgtEl>
                                        <p:attrNameLst>
                                          <p:attrName>ppt_x</p:attrName>
                                          <p:attrName>ppt_y</p:attrName>
                                        </p:attrNameLst>
                                      </p:cBhvr>
                                    </p:animMotion>
                                  </p:childTnLst>
                                </p:cTn>
                              </p:par>
                              <p:par>
                                <p:cTn id="95" presetID="10" presetClass="entr" presetSubtype="0" accel="50000" decel="50000" fill="hold" nodeType="withEffect">
                                  <p:stCondLst>
                                    <p:cond delay="1280"/>
                                  </p:stCondLst>
                                  <p:childTnLst>
                                    <p:set>
                                      <p:cBhvr>
                                        <p:cTn id="96" dur="1" fill="hold">
                                          <p:stCondLst>
                                            <p:cond delay="0"/>
                                          </p:stCondLst>
                                        </p:cTn>
                                        <p:tgtEl>
                                          <p:spTgt spid="758"/>
                                        </p:tgtEl>
                                        <p:attrNameLst>
                                          <p:attrName>style.visibility</p:attrName>
                                        </p:attrNameLst>
                                      </p:cBhvr>
                                      <p:to>
                                        <p:strVal val="visible"/>
                                      </p:to>
                                    </p:set>
                                    <p:animEffect transition="in" filter="fade">
                                      <p:cBhvr>
                                        <p:cTn id="97" dur="1000"/>
                                        <p:tgtEl>
                                          <p:spTgt spid="758"/>
                                        </p:tgtEl>
                                      </p:cBhvr>
                                    </p:animEffect>
                                  </p:childTnLst>
                                </p:cTn>
                              </p:par>
                              <p:par>
                                <p:cTn id="98" presetID="35" presetClass="path" presetSubtype="0" accel="50000" decel="50000" fill="hold" nodeType="withEffect">
                                  <p:stCondLst>
                                    <p:cond delay="1280"/>
                                  </p:stCondLst>
                                  <p:childTnLst>
                                    <p:animMotion origin="layout" path="M 0.026041666 0 L 0 0 E" pathEditMode="relative" ptsTypes="">
                                      <p:cBhvr>
                                        <p:cTn id="99" dur="1000" fill="hold"/>
                                        <p:tgtEl>
                                          <p:spTgt spid="758"/>
                                        </p:tgtEl>
                                        <p:attrNameLst>
                                          <p:attrName>ppt_x</p:attrName>
                                          <p:attrName>ppt_y</p:attrName>
                                        </p:attrNameLst>
                                      </p:cBhvr>
                                    </p:animMotion>
                                  </p:childTnLst>
                                </p:cTn>
                              </p:par>
                              <p:par>
                                <p:cTn id="100" presetID="10" presetClass="entr" presetSubtype="0" accel="50000" decel="50000" fill="hold" nodeType="withEffect">
                                  <p:stCondLst>
                                    <p:cond delay="1280"/>
                                  </p:stCondLst>
                                  <p:childTnLst>
                                    <p:set>
                                      <p:cBhvr>
                                        <p:cTn id="101" dur="1" fill="hold">
                                          <p:stCondLst>
                                            <p:cond delay="0"/>
                                          </p:stCondLst>
                                        </p:cTn>
                                        <p:tgtEl>
                                          <p:spTgt spid="760"/>
                                        </p:tgtEl>
                                        <p:attrNameLst>
                                          <p:attrName>style.visibility</p:attrName>
                                        </p:attrNameLst>
                                      </p:cBhvr>
                                      <p:to>
                                        <p:strVal val="visible"/>
                                      </p:to>
                                    </p:set>
                                    <p:animEffect transition="in" filter="fade">
                                      <p:cBhvr>
                                        <p:cTn id="102" dur="1000"/>
                                        <p:tgtEl>
                                          <p:spTgt spid="760"/>
                                        </p:tgtEl>
                                      </p:cBhvr>
                                    </p:animEffect>
                                  </p:childTnLst>
                                </p:cTn>
                              </p:par>
                              <p:par>
                                <p:cTn id="103" presetID="35" presetClass="path" presetSubtype="0" accel="50000" decel="50000" fill="hold" nodeType="withEffect">
                                  <p:stCondLst>
                                    <p:cond delay="1280"/>
                                  </p:stCondLst>
                                  <p:childTnLst>
                                    <p:animMotion origin="layout" path="M 0.026041666 0 L 0 0 E" pathEditMode="relative" ptsTypes="">
                                      <p:cBhvr>
                                        <p:cTn id="104" dur="1000" fill="hold"/>
                                        <p:tgtEl>
                                          <p:spTgt spid="760"/>
                                        </p:tgtEl>
                                        <p:attrNameLst>
                                          <p:attrName>ppt_x</p:attrName>
                                          <p:attrName>ppt_y</p:attrName>
                                        </p:attrNameLst>
                                      </p:cBhvr>
                                    </p:animMotion>
                                  </p:childTnLst>
                                </p:cTn>
                              </p:par>
                              <p:par>
                                <p:cTn id="105" presetID="10" presetClass="entr" presetSubtype="0" accel="50000" decel="50000" fill="hold" nodeType="withEffect">
                                  <p:stCondLst>
                                    <p:cond delay="1280"/>
                                  </p:stCondLst>
                                  <p:childTnLst>
                                    <p:set>
                                      <p:cBhvr>
                                        <p:cTn id="106" dur="1" fill="hold">
                                          <p:stCondLst>
                                            <p:cond delay="0"/>
                                          </p:stCondLst>
                                        </p:cTn>
                                        <p:tgtEl>
                                          <p:spTgt spid="762"/>
                                        </p:tgtEl>
                                        <p:attrNameLst>
                                          <p:attrName>style.visibility</p:attrName>
                                        </p:attrNameLst>
                                      </p:cBhvr>
                                      <p:to>
                                        <p:strVal val="visible"/>
                                      </p:to>
                                    </p:set>
                                    <p:animEffect transition="in" filter="fade">
                                      <p:cBhvr>
                                        <p:cTn id="107" dur="1000"/>
                                        <p:tgtEl>
                                          <p:spTgt spid="762"/>
                                        </p:tgtEl>
                                      </p:cBhvr>
                                    </p:animEffect>
                                  </p:childTnLst>
                                </p:cTn>
                              </p:par>
                              <p:par>
                                <p:cTn id="108" presetID="35" presetClass="path" presetSubtype="0" accel="50000" decel="50000" fill="hold" nodeType="withEffect">
                                  <p:stCondLst>
                                    <p:cond delay="1280"/>
                                  </p:stCondLst>
                                  <p:childTnLst>
                                    <p:animMotion origin="layout" path="M 0.026040046 -2.8822158E-06 L -1.6212464E-06 -2.8822158E-06 E" pathEditMode="relative" ptsTypes="">
                                      <p:cBhvr>
                                        <p:cTn id="109" dur="1000" fill="hold"/>
                                        <p:tgtEl>
                                          <p:spTgt spid="762"/>
                                        </p:tgtEl>
                                        <p:attrNameLst>
                                          <p:attrName>ppt_x</p:attrName>
                                          <p:attrName>ppt_y</p:attrName>
                                        </p:attrNameLst>
                                      </p:cBhvr>
                                    </p:animMotion>
                                  </p:childTnLst>
                                </p:cTn>
                              </p:par>
                              <p:par>
                                <p:cTn id="110" presetID="10" presetClass="entr" presetSubtype="0" accel="50000" decel="50000" fill="hold" nodeType="withEffect">
                                  <p:stCondLst>
                                    <p:cond delay="1280"/>
                                  </p:stCondLst>
                                  <p:childTnLst>
                                    <p:set>
                                      <p:cBhvr>
                                        <p:cTn id="111" dur="1" fill="hold">
                                          <p:stCondLst>
                                            <p:cond delay="0"/>
                                          </p:stCondLst>
                                        </p:cTn>
                                        <p:tgtEl>
                                          <p:spTgt spid="764"/>
                                        </p:tgtEl>
                                        <p:attrNameLst>
                                          <p:attrName>style.visibility</p:attrName>
                                        </p:attrNameLst>
                                      </p:cBhvr>
                                      <p:to>
                                        <p:strVal val="visible"/>
                                      </p:to>
                                    </p:set>
                                    <p:animEffect transition="in" filter="fade">
                                      <p:cBhvr>
                                        <p:cTn id="112" dur="1000"/>
                                        <p:tgtEl>
                                          <p:spTgt spid="764"/>
                                        </p:tgtEl>
                                      </p:cBhvr>
                                    </p:animEffect>
                                  </p:childTnLst>
                                </p:cTn>
                              </p:par>
                              <p:par>
                                <p:cTn id="113" presetID="35" presetClass="path" presetSubtype="0" accel="50000" decel="50000" fill="hold" nodeType="withEffect">
                                  <p:stCondLst>
                                    <p:cond delay="1280"/>
                                  </p:stCondLst>
                                  <p:childTnLst>
                                    <p:animMotion origin="layout" path="M 0.026040396 3.447356E-06 L -1.2715658E-06 3.447356E-06 E" pathEditMode="relative" ptsTypes="">
                                      <p:cBhvr>
                                        <p:cTn id="114" dur="1000" fill="hold"/>
                                        <p:tgtEl>
                                          <p:spTgt spid="764"/>
                                        </p:tgtEl>
                                        <p:attrNameLst>
                                          <p:attrName>ppt_x</p:attrName>
                                          <p:attrName>ppt_y</p:attrName>
                                        </p:attrNameLst>
                                      </p:cBhvr>
                                    </p:animMotion>
                                  </p:childTnLst>
                                </p:cTn>
                              </p:par>
                              <p:par>
                                <p:cTn id="115" presetID="10" presetClass="entr" presetSubtype="0" accel="50000" decel="50000" fill="hold" nodeType="withEffect">
                                  <p:stCondLst>
                                    <p:cond delay="1280"/>
                                  </p:stCondLst>
                                  <p:childTnLst>
                                    <p:set>
                                      <p:cBhvr>
                                        <p:cTn id="116" dur="1" fill="hold">
                                          <p:stCondLst>
                                            <p:cond delay="0"/>
                                          </p:stCondLst>
                                        </p:cTn>
                                        <p:tgtEl>
                                          <p:spTgt spid="766"/>
                                        </p:tgtEl>
                                        <p:attrNameLst>
                                          <p:attrName>style.visibility</p:attrName>
                                        </p:attrNameLst>
                                      </p:cBhvr>
                                      <p:to>
                                        <p:strVal val="visible"/>
                                      </p:to>
                                    </p:set>
                                    <p:animEffect transition="in" filter="fade">
                                      <p:cBhvr>
                                        <p:cTn id="117" dur="1000"/>
                                        <p:tgtEl>
                                          <p:spTgt spid="766"/>
                                        </p:tgtEl>
                                      </p:cBhvr>
                                    </p:animEffect>
                                  </p:childTnLst>
                                </p:cTn>
                              </p:par>
                              <p:par>
                                <p:cTn id="118" presetID="35" presetClass="path" presetSubtype="0" accel="50000" decel="50000" fill="hold" nodeType="withEffect">
                                  <p:stCondLst>
                                    <p:cond delay="1280"/>
                                  </p:stCondLst>
                                  <p:childTnLst>
                                    <p:animMotion origin="layout" path="M 0.026040364 -1.1302807E-06 L -1.3033549E-06 -1.1302807E-06 E" pathEditMode="relative" ptsTypes="">
                                      <p:cBhvr>
                                        <p:cTn id="119" dur="1000" fill="hold"/>
                                        <p:tgtEl>
                                          <p:spTgt spid="766"/>
                                        </p:tgtEl>
                                        <p:attrNameLst>
                                          <p:attrName>ppt_x</p:attrName>
                                          <p:attrName>ppt_y</p:attrName>
                                        </p:attrNameLst>
                                      </p:cBhvr>
                                    </p:animMotion>
                                  </p:childTnLst>
                                </p:cTn>
                              </p:par>
                              <p:par>
                                <p:cTn id="120" presetID="10" presetClass="entr" presetSubtype="0" accel="50000" decel="50000" fill="hold" nodeType="withEffect">
                                  <p:stCondLst>
                                    <p:cond delay="1280"/>
                                  </p:stCondLst>
                                  <p:childTnLst>
                                    <p:set>
                                      <p:cBhvr>
                                        <p:cTn id="121" dur="1" fill="hold">
                                          <p:stCondLst>
                                            <p:cond delay="0"/>
                                          </p:stCondLst>
                                        </p:cTn>
                                        <p:tgtEl>
                                          <p:spTgt spid="768"/>
                                        </p:tgtEl>
                                        <p:attrNameLst>
                                          <p:attrName>style.visibility</p:attrName>
                                        </p:attrNameLst>
                                      </p:cBhvr>
                                      <p:to>
                                        <p:strVal val="visible"/>
                                      </p:to>
                                    </p:set>
                                    <p:animEffect transition="in" filter="fade">
                                      <p:cBhvr>
                                        <p:cTn id="122" dur="1000"/>
                                        <p:tgtEl>
                                          <p:spTgt spid="768"/>
                                        </p:tgtEl>
                                      </p:cBhvr>
                                    </p:animEffect>
                                  </p:childTnLst>
                                </p:cTn>
                              </p:par>
                              <p:par>
                                <p:cTn id="123" presetID="35" presetClass="path" presetSubtype="0" accel="50000" decel="50000" fill="hold" nodeType="withEffect">
                                  <p:stCondLst>
                                    <p:cond delay="1280"/>
                                  </p:stCondLst>
                                  <p:childTnLst>
                                    <p:animMotion origin="layout" path="M 0.026040364 1.1302807E-06 L -1.3033549E-06 1.1302807E-06 E" pathEditMode="relative" ptsTypes="">
                                      <p:cBhvr>
                                        <p:cTn id="124" dur="1000" fill="hold"/>
                                        <p:tgtEl>
                                          <p:spTgt spid="768"/>
                                        </p:tgtEl>
                                        <p:attrNameLst>
                                          <p:attrName>ppt_x</p:attrName>
                                          <p:attrName>ppt_y</p:attrName>
                                        </p:attrNameLst>
                                      </p:cBhvr>
                                    </p:animMotion>
                                  </p:childTnLst>
                                </p:cTn>
                              </p:par>
                              <p:par>
                                <p:cTn id="125" presetID="10" presetClass="entr" presetSubtype="0" accel="50000" decel="50000" fill="hold" nodeType="withEffect">
                                  <p:stCondLst>
                                    <p:cond delay="1280"/>
                                  </p:stCondLst>
                                  <p:childTnLst>
                                    <p:set>
                                      <p:cBhvr>
                                        <p:cTn id="126" dur="1" fill="hold">
                                          <p:stCondLst>
                                            <p:cond delay="0"/>
                                          </p:stCondLst>
                                        </p:cTn>
                                        <p:tgtEl>
                                          <p:spTgt spid="770"/>
                                        </p:tgtEl>
                                        <p:attrNameLst>
                                          <p:attrName>style.visibility</p:attrName>
                                        </p:attrNameLst>
                                      </p:cBhvr>
                                      <p:to>
                                        <p:strVal val="visible"/>
                                      </p:to>
                                    </p:set>
                                    <p:animEffect transition="in" filter="fade">
                                      <p:cBhvr>
                                        <p:cTn id="127" dur="1000"/>
                                        <p:tgtEl>
                                          <p:spTgt spid="770"/>
                                        </p:tgtEl>
                                      </p:cBhvr>
                                    </p:animEffect>
                                  </p:childTnLst>
                                </p:cTn>
                              </p:par>
                              <p:par>
                                <p:cTn id="128" presetID="35" presetClass="path" presetSubtype="0" accel="50000" decel="50000" fill="hold" nodeType="withEffect">
                                  <p:stCondLst>
                                    <p:cond delay="1280"/>
                                  </p:stCondLst>
                                  <p:childTnLst>
                                    <p:animMotion origin="layout" path="M 0.026040364 -1.1302807E-06 L -1.3033549E-06 -1.1302807E-06 E" pathEditMode="relative" ptsTypes="">
                                      <p:cBhvr>
                                        <p:cTn id="129" dur="1000" fill="hold"/>
                                        <p:tgtEl>
                                          <p:spTgt spid="770"/>
                                        </p:tgtEl>
                                        <p:attrNameLst>
                                          <p:attrName>ppt_x</p:attrName>
                                          <p:attrName>ppt_y</p:attrName>
                                        </p:attrNameLst>
                                      </p:cBhvr>
                                    </p:animMotion>
                                  </p:childTnLst>
                                </p:cTn>
                              </p:par>
                              <p:par>
                                <p:cTn id="130" presetID="10" presetClass="entr" presetSubtype="0" accel="50000" decel="50000" fill="hold" nodeType="withEffect">
                                  <p:stCondLst>
                                    <p:cond delay="1280"/>
                                  </p:stCondLst>
                                  <p:childTnLst>
                                    <p:set>
                                      <p:cBhvr>
                                        <p:cTn id="131" dur="1" fill="hold">
                                          <p:stCondLst>
                                            <p:cond delay="0"/>
                                          </p:stCondLst>
                                        </p:cTn>
                                        <p:tgtEl>
                                          <p:spTgt spid="772"/>
                                        </p:tgtEl>
                                        <p:attrNameLst>
                                          <p:attrName>style.visibility</p:attrName>
                                        </p:attrNameLst>
                                      </p:cBhvr>
                                      <p:to>
                                        <p:strVal val="visible"/>
                                      </p:to>
                                    </p:set>
                                    <p:animEffect transition="in" filter="fade">
                                      <p:cBhvr>
                                        <p:cTn id="132" dur="1000"/>
                                        <p:tgtEl>
                                          <p:spTgt spid="772"/>
                                        </p:tgtEl>
                                      </p:cBhvr>
                                    </p:animEffect>
                                  </p:childTnLst>
                                </p:cTn>
                              </p:par>
                              <p:par>
                                <p:cTn id="133" presetID="35" presetClass="path" presetSubtype="0" accel="50000" decel="50000" fill="hold" nodeType="withEffect">
                                  <p:stCondLst>
                                    <p:cond delay="1280"/>
                                  </p:stCondLst>
                                  <p:childTnLst>
                                    <p:animMotion origin="layout" path="M 0.026040364 -3.447356E-06 L -1.3033549E-06 -3.447356E-06 E" pathEditMode="relative" ptsTypes="">
                                      <p:cBhvr>
                                        <p:cTn id="134" dur="1000" fill="hold"/>
                                        <p:tgtEl>
                                          <p:spTgt spid="772"/>
                                        </p:tgtEl>
                                        <p:attrNameLst>
                                          <p:attrName>ppt_x</p:attrName>
                                          <p:attrName>ppt_y</p:attrName>
                                        </p:attrNameLst>
                                      </p:cBhvr>
                                    </p:animMotion>
                                  </p:childTnLst>
                                </p:cTn>
                              </p:par>
                              <p:par>
                                <p:cTn id="135" presetID="10" presetClass="entr" presetSubtype="0" accel="50000" decel="50000" fill="hold" nodeType="withEffect">
                                  <p:stCondLst>
                                    <p:cond delay="1280"/>
                                  </p:stCondLst>
                                  <p:childTnLst>
                                    <p:set>
                                      <p:cBhvr>
                                        <p:cTn id="136" dur="1" fill="hold">
                                          <p:stCondLst>
                                            <p:cond delay="0"/>
                                          </p:stCondLst>
                                        </p:cTn>
                                        <p:tgtEl>
                                          <p:spTgt spid="774"/>
                                        </p:tgtEl>
                                        <p:attrNameLst>
                                          <p:attrName>style.visibility</p:attrName>
                                        </p:attrNameLst>
                                      </p:cBhvr>
                                      <p:to>
                                        <p:strVal val="visible"/>
                                      </p:to>
                                    </p:set>
                                    <p:animEffect transition="in" filter="fade">
                                      <p:cBhvr>
                                        <p:cTn id="137" dur="1000"/>
                                        <p:tgtEl>
                                          <p:spTgt spid="774"/>
                                        </p:tgtEl>
                                      </p:cBhvr>
                                    </p:animEffect>
                                  </p:childTnLst>
                                </p:cTn>
                              </p:par>
                              <p:par>
                                <p:cTn id="138" presetID="35" presetClass="path" presetSubtype="0" accel="50000" decel="50000" fill="hold" nodeType="withEffect">
                                  <p:stCondLst>
                                    <p:cond delay="1280"/>
                                  </p:stCondLst>
                                  <p:childTnLst>
                                    <p:animMotion origin="layout" path="M 0.026040364 3.447356E-06 L -1.3033549E-06 3.447356E-06 E" pathEditMode="relative" ptsTypes="">
                                      <p:cBhvr>
                                        <p:cTn id="139" dur="1000" fill="hold"/>
                                        <p:tgtEl>
                                          <p:spTgt spid="774"/>
                                        </p:tgtEl>
                                        <p:attrNameLst>
                                          <p:attrName>ppt_x</p:attrName>
                                          <p:attrName>ppt_y</p:attrName>
                                        </p:attrNameLst>
                                      </p:cBhvr>
                                    </p:animMotion>
                                  </p:childTnLst>
                                </p:cTn>
                              </p:par>
                              <p:par>
                                <p:cTn id="140" presetID="10" presetClass="entr" presetSubtype="0" accel="50000" decel="50000" fill="hold" nodeType="withEffect">
                                  <p:stCondLst>
                                    <p:cond delay="300"/>
                                  </p:stCondLst>
                                  <p:childTnLst>
                                    <p:set>
                                      <p:cBhvr>
                                        <p:cTn id="141" dur="1" fill="hold">
                                          <p:stCondLst>
                                            <p:cond delay="0"/>
                                          </p:stCondLst>
                                        </p:cTn>
                                        <p:tgtEl>
                                          <p:spTgt spid="776"/>
                                        </p:tgtEl>
                                        <p:attrNameLst>
                                          <p:attrName>style.visibility</p:attrName>
                                        </p:attrNameLst>
                                      </p:cBhvr>
                                      <p:to>
                                        <p:strVal val="visible"/>
                                      </p:to>
                                    </p:set>
                                    <p:animEffect transition="in" filter="fade">
                                      <p:cBhvr>
                                        <p:cTn id="142" dur="1000"/>
                                        <p:tgtEl>
                                          <p:spTgt spid="776"/>
                                        </p:tgtEl>
                                      </p:cBhvr>
                                    </p:animEffect>
                                  </p:childTnLst>
                                </p:cTn>
                              </p:par>
                              <p:par>
                                <p:cTn id="143" presetID="35" presetClass="path" presetSubtype="0" accel="50000" decel="50000" fill="hold" nodeType="withEffect">
                                  <p:stCondLst>
                                    <p:cond delay="300"/>
                                  </p:stCondLst>
                                  <p:childTnLst>
                                    <p:animMotion origin="layout" path="M 0.026041666 -2.8822158E-06 L 0 -2.8822158E-06 E" pathEditMode="relative" ptsTypes="">
                                      <p:cBhvr>
                                        <p:cTn id="144" dur="1000" fill="hold"/>
                                        <p:tgtEl>
                                          <p:spTgt spid="776"/>
                                        </p:tgtEl>
                                        <p:attrNameLst>
                                          <p:attrName>ppt_x</p:attrName>
                                          <p:attrName>ppt_y</p:attrName>
                                        </p:attrNameLst>
                                      </p:cBhvr>
                                    </p:animMotion>
                                  </p:childTnLst>
                                </p:cTn>
                              </p:par>
                              <p:par>
                                <p:cTn id="145" presetID="10" presetClass="entr" presetSubtype="0" accel="50000" decel="50000" fill="hold" nodeType="withEffect">
                                  <p:stCondLst>
                                    <p:cond delay="500"/>
                                  </p:stCondLst>
                                  <p:childTnLst>
                                    <p:set>
                                      <p:cBhvr>
                                        <p:cTn id="146" dur="1" fill="hold">
                                          <p:stCondLst>
                                            <p:cond delay="0"/>
                                          </p:stCondLst>
                                        </p:cTn>
                                        <p:tgtEl>
                                          <p:spTgt spid="778"/>
                                        </p:tgtEl>
                                        <p:attrNameLst>
                                          <p:attrName>style.visibility</p:attrName>
                                        </p:attrNameLst>
                                      </p:cBhvr>
                                      <p:to>
                                        <p:strVal val="visible"/>
                                      </p:to>
                                    </p:set>
                                    <p:animEffect transition="in" filter="fade">
                                      <p:cBhvr>
                                        <p:cTn id="147" dur="1000"/>
                                        <p:tgtEl>
                                          <p:spTgt spid="778"/>
                                        </p:tgtEl>
                                      </p:cBhvr>
                                    </p:animEffect>
                                  </p:childTnLst>
                                </p:cTn>
                              </p:par>
                              <p:par>
                                <p:cTn id="148" presetID="35" presetClass="path" presetSubtype="0" accel="50000" decel="50000" fill="hold" nodeType="withEffect">
                                  <p:stCondLst>
                                    <p:cond delay="500"/>
                                  </p:stCondLst>
                                  <p:childTnLst>
                                    <p:animMotion origin="layout" path="M 0.026041666 0 L 0 0 E" pathEditMode="relative" ptsTypes="">
                                      <p:cBhvr>
                                        <p:cTn id="149" dur="1000" fill="hold"/>
                                        <p:tgtEl>
                                          <p:spTgt spid="77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p:bldP spid="724" grpId="0"/>
      <p:bldP spid="726" grpId="0"/>
      <p:bldP spid="728" grpId="0"/>
      <p:bldP spid="730" grpId="0"/>
      <p:bldP spid="732" grpId="0"/>
      <p:bldP spid="734" grpId="0"/>
      <p:bldP spid="736" grpId="0"/>
      <p:bldP spid="738" grpId="0"/>
      <p:bldP spid="740" grpId="0"/>
      <p:bldP spid="742" grpId="0"/>
      <p:bldP spid="744" grpId="0"/>
      <p:bldP spid="746" grpId="0"/>
      <p:bldP spid="748" grpId="0"/>
      <p:bldP spid="750" grpId="0"/>
      <p:bldP spid="752" grpId="0"/>
      <p:bldP spid="754" grpId="0"/>
      <p:bldP spid="756" grpId="0"/>
      <p:bldP spid="758" grpId="0"/>
      <p:bldP spid="760" grpId="0"/>
      <p:bldP spid="762" grpId="0"/>
      <p:bldP spid="764" grpId="0"/>
      <p:bldP spid="766" grpId="0"/>
      <p:bldP spid="768" grpId="0"/>
      <p:bldP spid="770" grpId="0"/>
      <p:bldP spid="772" grpId="0"/>
      <p:bldP spid="774" grpId="0"/>
      <p:bldP spid="776" grpId="0"/>
      <p:bldP spid="7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783" name="layoutShapeInnerChild1">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0" y="0"/>
            <a:ext cx="18288000" cy="10287000"/>
          </a:xfrm>
          <a:prstGeom prst="rect">
            <a:avLst/>
          </a:prstGeom>
        </p:spPr>
      </p:pic>
      <p:pic>
        <p:nvPicPr>
          <p:cNvPr id="78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2324100"/>
            <a:ext cx="17145000" cy="3581400"/>
          </a:xfrm>
          <a:prstGeom prst="rect">
            <a:avLst/>
          </a:prstGeom>
        </p:spPr>
      </p:pic>
      <p:pic>
        <p:nvPicPr>
          <p:cNvPr id="787" name="::before">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90550" y="2343150"/>
            <a:ext cx="17106900" cy="3543300"/>
          </a:xfrm>
          <a:prstGeom prst="rect">
            <a:avLst/>
          </a:prstGeom>
        </p:spPr>
      </p:pic>
      <p:pic>
        <p:nvPicPr>
          <p:cNvPr id="789" name="::after">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571500" y="2324100"/>
            <a:ext cx="17145000" cy="3581400"/>
          </a:xfrm>
          <a:prstGeom prst="rect">
            <a:avLst/>
          </a:prstGeom>
        </p:spPr>
      </p:pic>
      <p:pic>
        <p:nvPicPr>
          <p:cNvPr id="79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571500" y="2324100"/>
            <a:ext cx="1143000" cy="3581400"/>
          </a:xfrm>
          <a:prstGeom prst="rect">
            <a:avLst/>
          </a:prstGeom>
        </p:spPr>
      </p:pic>
      <p:sp>
        <p:nvSpPr>
          <p:cNvPr id="793" name="Primary Heading-0,0">
            <a:extLst>
              <a:ext uri="{FF2B5EF4-FFF2-40B4-BE49-F238E27FC236}">
                <a16:creationId xmlns:a16="http://schemas.microsoft.com/office/drawing/2014/main" id="{111B4A49-B930-4A89-A1CD-6CA2B3D95AED}"/>
              </a:ext>
            </a:extLst>
          </p:cNvPr>
          <p:cNvSpPr txBox="1"/>
          <p:nvPr/>
        </p:nvSpPr>
        <p:spPr>
          <a:xfrm rot="-5400000">
            <a:off x="-330994" y="3931444"/>
            <a:ext cx="2981325" cy="376238"/>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262626">
                    <a:alpha val="100000"/>
                  </a:srgbClr>
                </a:solidFill>
                <a:latin typeface="Montserrat" panose="00000700000000000000" pitchFamily="2" charset="0"/>
              </a:rPr>
              <a:t>Governance Pillars</a:t>
            </a:r>
          </a:p>
        </p:txBody>
      </p:sp>
      <p:pic>
        <p:nvPicPr>
          <p:cNvPr id="79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
            <a:alphaModFix/>
          </a:blip>
          <a:stretch/>
        </p:blipFill>
        <p:spPr>
          <a:xfrm>
            <a:off x="3048000" y="3431084"/>
            <a:ext cx="800100" cy="800100"/>
          </a:xfrm>
          <a:prstGeom prst="rect">
            <a:avLst/>
          </a:prstGeom>
        </p:spPr>
      </p:pic>
      <p:pic>
        <p:nvPicPr>
          <p:cNvPr id="797"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3067050" y="3450134"/>
            <a:ext cx="762000" cy="762000"/>
          </a:xfrm>
          <a:prstGeom prst="rect">
            <a:avLst/>
          </a:prstGeom>
        </p:spPr>
      </p:pic>
      <p:pic>
        <p:nvPicPr>
          <p:cNvPr id="799" name="iconNode0,1">
            <a:extLst>
              <a:ext uri="{FF2B5EF4-FFF2-40B4-BE49-F238E27FC236}">
                <a16:creationId xmlns:a16="http://schemas.microsoft.com/office/drawing/2014/main" id="{A8642F66-C0BB-4949-9A9C-024B120A5D52}"/>
              </a:ext>
            </a:extLst>
          </p:cNvPr>
          <p:cNvPicPr>
            <a:picLocks noChangeAspect="1"/>
          </p:cNvPicPr>
          <p:nvPr/>
        </p:nvPicPr>
        <p:blipFill rotWithShape="1">
          <a:blip r:embed="rId10">
            <a:alphaModFix/>
            <a:extLst>
              <a:ext uri="{E6726BE9-1BAD-4AD2-ABCC-03B6803AC427}">
                <asvg:svgBlip xmlns:asvg="http://schemas.microsoft.com/office/drawing/2016/SVG/main" xmlns:p14="http://schemas.microsoft.com/office/powerpoint/2010/main" xmlns:a14="http://schemas.microsoft.com/office/drawing/2010/main" xmlns:a16="http://schemas.microsoft.com/office/drawing/2014/main" xmlns="" r:embed="rId327"/>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3248025" y="3631216"/>
            <a:ext cx="400050" cy="400050"/>
          </a:xfrm>
          <a:prstGeom prst="rect">
            <a:avLst/>
          </a:prstGeom>
        </p:spPr>
      </p:pic>
      <p:sp>
        <p:nvSpPr>
          <p:cNvPr id="801" name="Primary Heading-0,1">
            <a:extLst>
              <a:ext uri="{FF2B5EF4-FFF2-40B4-BE49-F238E27FC236}">
                <a16:creationId xmlns:a16="http://schemas.microsoft.com/office/drawing/2014/main" id="{111B4A49-B930-4A89-A1CD-6CA2B3D95AED}"/>
              </a:ext>
            </a:extLst>
          </p:cNvPr>
          <p:cNvSpPr txBox="1"/>
          <p:nvPr/>
        </p:nvSpPr>
        <p:spPr>
          <a:xfrm>
            <a:off x="2687669" y="4459891"/>
            <a:ext cx="1557338" cy="352425"/>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FFFFFF">
                    <a:alpha val="100000"/>
                  </a:srgbClr>
                </a:solidFill>
                <a:latin typeface="Montserrat" panose="00000700000000000000" pitchFamily="2" charset="0"/>
              </a:rPr>
              <a:t>Transparency</a:t>
            </a:r>
          </a:p>
        </p:txBody>
      </p:sp>
      <p:pic>
        <p:nvPicPr>
          <p:cNvPr id="80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
            <a:alphaModFix/>
          </a:blip>
          <a:stretch/>
        </p:blipFill>
        <p:spPr>
          <a:xfrm>
            <a:off x="6210300" y="3431191"/>
            <a:ext cx="800100" cy="800100"/>
          </a:xfrm>
          <a:prstGeom prst="rect">
            <a:avLst/>
          </a:prstGeom>
        </p:spPr>
      </p:pic>
      <p:pic>
        <p:nvPicPr>
          <p:cNvPr id="80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6229350" y="3450241"/>
            <a:ext cx="762000" cy="762000"/>
          </a:xfrm>
          <a:prstGeom prst="rect">
            <a:avLst/>
          </a:prstGeom>
        </p:spPr>
      </p:pic>
      <p:pic>
        <p:nvPicPr>
          <p:cNvPr id="807" name="iconNode0,2">
            <a:extLst>
              <a:ext uri="{FF2B5EF4-FFF2-40B4-BE49-F238E27FC236}">
                <a16:creationId xmlns:a16="http://schemas.microsoft.com/office/drawing/2014/main" id="{A8642F66-C0BB-4949-9A9C-024B120A5D52}"/>
              </a:ext>
            </a:extLst>
          </p:cNvPr>
          <p:cNvPicPr>
            <a:picLocks noChangeAspect="1"/>
          </p:cNvPicPr>
          <p:nvPr/>
        </p:nvPicPr>
        <p:blipFill rotWithShape="1">
          <a:blip r:embed="rId328">
            <a:alphaModFix/>
            <a:extLst>
              <a:ext uri="{A5360F0E-DF83-433E-8E50-908F4B0B6EB3}">
                <asvg:svgBlip xmlns:asvg="http://schemas.microsoft.com/office/drawing/2016/SVG/main" xmlns:p14="http://schemas.microsoft.com/office/powerpoint/2010/main" xmlns:a14="http://schemas.microsoft.com/office/drawing/2010/main" xmlns:a16="http://schemas.microsoft.com/office/drawing/2014/main" xmlns="" r:embed="rId334"/>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6410325" y="3631216"/>
            <a:ext cx="400050" cy="400050"/>
          </a:xfrm>
          <a:prstGeom prst="rect">
            <a:avLst/>
          </a:prstGeom>
        </p:spPr>
      </p:pic>
      <p:sp>
        <p:nvSpPr>
          <p:cNvPr id="809" name="Primary Heading-0,2">
            <a:extLst>
              <a:ext uri="{FF2B5EF4-FFF2-40B4-BE49-F238E27FC236}">
                <a16:creationId xmlns:a16="http://schemas.microsoft.com/office/drawing/2014/main" id="{111B4A49-B930-4A89-A1CD-6CA2B3D95AED}"/>
              </a:ext>
            </a:extLst>
          </p:cNvPr>
          <p:cNvSpPr txBox="1"/>
          <p:nvPr/>
        </p:nvSpPr>
        <p:spPr>
          <a:xfrm>
            <a:off x="6044089" y="4459891"/>
            <a:ext cx="1166812" cy="352425"/>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FFFFFF">
                    <a:alpha val="100000"/>
                  </a:srgbClr>
                </a:solidFill>
                <a:latin typeface="Montserrat" panose="00000700000000000000" pitchFamily="2" charset="0"/>
              </a:rPr>
              <a:t>Inclusivity</a:t>
            </a:r>
          </a:p>
        </p:txBody>
      </p:sp>
      <p:pic>
        <p:nvPicPr>
          <p:cNvPr id="81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
            <a:alphaModFix/>
          </a:blip>
          <a:stretch/>
        </p:blipFill>
        <p:spPr>
          <a:xfrm>
            <a:off x="9372600" y="3431191"/>
            <a:ext cx="800100" cy="800100"/>
          </a:xfrm>
          <a:prstGeom prst="rect">
            <a:avLst/>
          </a:prstGeom>
        </p:spPr>
      </p:pic>
      <p:pic>
        <p:nvPicPr>
          <p:cNvPr id="81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9391650" y="3450241"/>
            <a:ext cx="762000" cy="762000"/>
          </a:xfrm>
          <a:prstGeom prst="rect">
            <a:avLst/>
          </a:prstGeom>
        </p:spPr>
      </p:pic>
      <p:pic>
        <p:nvPicPr>
          <p:cNvPr id="815" name="iconNode0,3">
            <a:extLst>
              <a:ext uri="{FF2B5EF4-FFF2-40B4-BE49-F238E27FC236}">
                <a16:creationId xmlns:a16="http://schemas.microsoft.com/office/drawing/2014/main" id="{A8642F66-C0BB-4949-9A9C-024B120A5D52}"/>
              </a:ext>
            </a:extLst>
          </p:cNvPr>
          <p:cNvPicPr>
            <a:picLocks noChangeAspect="1"/>
          </p:cNvPicPr>
          <p:nvPr/>
        </p:nvPicPr>
        <p:blipFill rotWithShape="1">
          <a:blip r:embed="rId335">
            <a:alphaModFix/>
            <a:extLst>
              <a:ext uri="{204E6A71-021F-4FF0-BB81-924521138995}">
                <asvg:svgBlip xmlns:asvg="http://schemas.microsoft.com/office/drawing/2016/SVG/main" xmlns:p14="http://schemas.microsoft.com/office/powerpoint/2010/main" xmlns:a14="http://schemas.microsoft.com/office/drawing/2010/main" xmlns:a16="http://schemas.microsoft.com/office/drawing/2014/main" xmlns="" r:embed="rId341"/>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9572625" y="3631216"/>
            <a:ext cx="400050" cy="400050"/>
          </a:xfrm>
          <a:prstGeom prst="rect">
            <a:avLst/>
          </a:prstGeom>
        </p:spPr>
      </p:pic>
      <p:sp>
        <p:nvSpPr>
          <p:cNvPr id="817" name="Primary Heading-0,3">
            <a:extLst>
              <a:ext uri="{FF2B5EF4-FFF2-40B4-BE49-F238E27FC236}">
                <a16:creationId xmlns:a16="http://schemas.microsoft.com/office/drawing/2014/main" id="{111B4A49-B930-4A89-A1CD-6CA2B3D95AED}"/>
              </a:ext>
            </a:extLst>
          </p:cNvPr>
          <p:cNvSpPr txBox="1"/>
          <p:nvPr/>
        </p:nvSpPr>
        <p:spPr>
          <a:xfrm>
            <a:off x="8960072" y="4459891"/>
            <a:ext cx="1662112" cy="352425"/>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FFFFFF">
                    <a:alpha val="100000"/>
                  </a:srgbClr>
                </a:solidFill>
                <a:latin typeface="Montserrat" panose="00000700000000000000" pitchFamily="2" charset="0"/>
              </a:rPr>
              <a:t>Accountability</a:t>
            </a:r>
          </a:p>
        </p:txBody>
      </p:sp>
      <p:pic>
        <p:nvPicPr>
          <p:cNvPr id="819"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
            <a:alphaModFix/>
          </a:blip>
          <a:stretch/>
        </p:blipFill>
        <p:spPr>
          <a:xfrm>
            <a:off x="12534900" y="3431191"/>
            <a:ext cx="800100" cy="800100"/>
          </a:xfrm>
          <a:prstGeom prst="rect">
            <a:avLst/>
          </a:prstGeom>
        </p:spPr>
      </p:pic>
      <p:pic>
        <p:nvPicPr>
          <p:cNvPr id="82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12553950" y="3450241"/>
            <a:ext cx="762000" cy="762000"/>
          </a:xfrm>
          <a:prstGeom prst="rect">
            <a:avLst/>
          </a:prstGeom>
        </p:spPr>
      </p:pic>
      <p:pic>
        <p:nvPicPr>
          <p:cNvPr id="823" name="iconNode0,4">
            <a:extLst>
              <a:ext uri="{FF2B5EF4-FFF2-40B4-BE49-F238E27FC236}">
                <a16:creationId xmlns:a16="http://schemas.microsoft.com/office/drawing/2014/main" id="{A8642F66-C0BB-4949-9A9C-024B120A5D52}"/>
              </a:ext>
            </a:extLst>
          </p:cNvPr>
          <p:cNvPicPr>
            <a:picLocks noChangeAspect="1"/>
          </p:cNvPicPr>
          <p:nvPr/>
        </p:nvPicPr>
        <p:blipFill rotWithShape="1">
          <a:blip r:embed="rId342">
            <a:alphaModFix/>
            <a:extLst>
              <a:ext uri="{E63DD01B-B9E1-41D3-83C9-4967FCFCF296}">
                <asvg:svgBlip xmlns:asvg="http://schemas.microsoft.com/office/drawing/2016/SVG/main" xmlns:p14="http://schemas.microsoft.com/office/powerpoint/2010/main" xmlns:a14="http://schemas.microsoft.com/office/drawing/2010/main" xmlns:a16="http://schemas.microsoft.com/office/drawing/2014/main" xmlns="" r:embed="rId348"/>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2734925" y="3631216"/>
            <a:ext cx="400050" cy="400050"/>
          </a:xfrm>
          <a:prstGeom prst="rect">
            <a:avLst/>
          </a:prstGeom>
        </p:spPr>
      </p:pic>
      <p:sp>
        <p:nvSpPr>
          <p:cNvPr id="825" name="Primary Heading-0,4">
            <a:extLst>
              <a:ext uri="{FF2B5EF4-FFF2-40B4-BE49-F238E27FC236}">
                <a16:creationId xmlns:a16="http://schemas.microsoft.com/office/drawing/2014/main" id="{111B4A49-B930-4A89-A1CD-6CA2B3D95AED}"/>
              </a:ext>
            </a:extLst>
          </p:cNvPr>
          <p:cNvSpPr txBox="1"/>
          <p:nvPr/>
        </p:nvSpPr>
        <p:spPr>
          <a:xfrm>
            <a:off x="12577286" y="4459891"/>
            <a:ext cx="747712" cy="352425"/>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FFFFFF">
                    <a:alpha val="100000"/>
                  </a:srgbClr>
                </a:solidFill>
                <a:latin typeface="Montserrat" panose="00000700000000000000" pitchFamily="2" charset="0"/>
              </a:rPr>
              <a:t>Agility</a:t>
            </a:r>
          </a:p>
        </p:txBody>
      </p:sp>
      <p:pic>
        <p:nvPicPr>
          <p:cNvPr id="827"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6057900"/>
            <a:ext cx="17145000" cy="3581400"/>
          </a:xfrm>
          <a:prstGeom prst="rect">
            <a:avLst/>
          </a:prstGeom>
        </p:spPr>
      </p:pic>
      <p:pic>
        <p:nvPicPr>
          <p:cNvPr id="829" name="::before">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90550" y="6076950"/>
            <a:ext cx="17106900" cy="3543300"/>
          </a:xfrm>
          <a:prstGeom prst="rect">
            <a:avLst/>
          </a:prstGeom>
        </p:spPr>
      </p:pic>
      <p:pic>
        <p:nvPicPr>
          <p:cNvPr id="831" name="::after">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571500" y="6057900"/>
            <a:ext cx="17145000" cy="3581400"/>
          </a:xfrm>
          <a:prstGeom prst="rect">
            <a:avLst/>
          </a:prstGeom>
        </p:spPr>
      </p:pic>
      <p:pic>
        <p:nvPicPr>
          <p:cNvPr id="83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571500" y="6057900"/>
            <a:ext cx="1143000" cy="3581400"/>
          </a:xfrm>
          <a:prstGeom prst="rect">
            <a:avLst/>
          </a:prstGeom>
        </p:spPr>
      </p:pic>
      <p:sp>
        <p:nvSpPr>
          <p:cNvPr id="835" name="Primary Heading-1,0">
            <a:extLst>
              <a:ext uri="{FF2B5EF4-FFF2-40B4-BE49-F238E27FC236}">
                <a16:creationId xmlns:a16="http://schemas.microsoft.com/office/drawing/2014/main" id="{111B4A49-B930-4A89-A1CD-6CA2B3D95AED}"/>
              </a:ext>
            </a:extLst>
          </p:cNvPr>
          <p:cNvSpPr txBox="1"/>
          <p:nvPr/>
        </p:nvSpPr>
        <p:spPr>
          <a:xfrm rot="-5400000">
            <a:off x="-330994" y="7665244"/>
            <a:ext cx="2981325" cy="376238"/>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262626">
                    <a:alpha val="100000"/>
                  </a:srgbClr>
                </a:solidFill>
                <a:latin typeface="Montserrat" panose="00000700000000000000" pitchFamily="2" charset="0"/>
              </a:rPr>
              <a:t>Strategic Structures</a:t>
            </a:r>
          </a:p>
        </p:txBody>
      </p:sp>
      <p:pic>
        <p:nvPicPr>
          <p:cNvPr id="837"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
            <a:alphaModFix/>
          </a:blip>
          <a:stretch/>
        </p:blipFill>
        <p:spPr>
          <a:xfrm>
            <a:off x="3036570" y="6995922"/>
            <a:ext cx="800100" cy="800100"/>
          </a:xfrm>
          <a:prstGeom prst="rect">
            <a:avLst/>
          </a:prstGeom>
        </p:spPr>
      </p:pic>
      <p:pic>
        <p:nvPicPr>
          <p:cNvPr id="839"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3055620" y="7014972"/>
            <a:ext cx="762000" cy="762000"/>
          </a:xfrm>
          <a:prstGeom prst="rect">
            <a:avLst/>
          </a:prstGeom>
        </p:spPr>
      </p:pic>
      <p:pic>
        <p:nvPicPr>
          <p:cNvPr id="841" name="iconNode1,1">
            <a:extLst>
              <a:ext uri="{FF2B5EF4-FFF2-40B4-BE49-F238E27FC236}">
                <a16:creationId xmlns:a16="http://schemas.microsoft.com/office/drawing/2014/main" id="{A8642F66-C0BB-4949-9A9C-024B120A5D52}"/>
              </a:ext>
            </a:extLst>
          </p:cNvPr>
          <p:cNvPicPr>
            <a:picLocks noChangeAspect="1"/>
          </p:cNvPicPr>
          <p:nvPr/>
        </p:nvPicPr>
        <p:blipFill rotWithShape="1">
          <a:blip r:embed="rId349">
            <a:alphaModFix/>
            <a:extLst>
              <a:ext uri="{1A4FC8EA-037F-41B9-859D-8106AFA374B5}">
                <asvg:svgBlip xmlns:asvg="http://schemas.microsoft.com/office/drawing/2016/SVG/main" xmlns:p14="http://schemas.microsoft.com/office/powerpoint/2010/main" xmlns:a14="http://schemas.microsoft.com/office/drawing/2010/main" xmlns:a16="http://schemas.microsoft.com/office/drawing/2014/main" xmlns="" r:embed="rId363"/>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3236595" y="7195947"/>
            <a:ext cx="400050" cy="400050"/>
          </a:xfrm>
          <a:prstGeom prst="rect">
            <a:avLst/>
          </a:prstGeom>
        </p:spPr>
      </p:pic>
      <p:sp>
        <p:nvSpPr>
          <p:cNvPr id="843" name="Primary Heading-1,1">
            <a:extLst>
              <a:ext uri="{FF2B5EF4-FFF2-40B4-BE49-F238E27FC236}">
                <a16:creationId xmlns:a16="http://schemas.microsoft.com/office/drawing/2014/main" id="{111B4A49-B930-4A89-A1CD-6CA2B3D95AED}"/>
              </a:ext>
            </a:extLst>
          </p:cNvPr>
          <p:cNvSpPr txBox="1"/>
          <p:nvPr/>
        </p:nvSpPr>
        <p:spPr>
          <a:xfrm>
            <a:off x="2019300" y="8024622"/>
            <a:ext cx="2871788" cy="685800"/>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FFFFFF">
                    <a:alpha val="100000"/>
                  </a:srgbClr>
                </a:solidFill>
                <a:latin typeface="Montserrat" panose="00000700000000000000" pitchFamily="2" charset="0"/>
              </a:rPr>
              <a:t>Board Governance Committees</a:t>
            </a:r>
          </a:p>
        </p:txBody>
      </p:sp>
      <p:pic>
        <p:nvPicPr>
          <p:cNvPr id="84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
            <a:alphaModFix/>
          </a:blip>
          <a:stretch/>
        </p:blipFill>
        <p:spPr>
          <a:xfrm>
            <a:off x="6175915" y="7164991"/>
            <a:ext cx="800100" cy="800100"/>
          </a:xfrm>
          <a:prstGeom prst="rect">
            <a:avLst/>
          </a:prstGeom>
        </p:spPr>
      </p:pic>
      <p:pic>
        <p:nvPicPr>
          <p:cNvPr id="847"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6194965" y="7184041"/>
            <a:ext cx="762000" cy="762000"/>
          </a:xfrm>
          <a:prstGeom prst="rect">
            <a:avLst/>
          </a:prstGeom>
        </p:spPr>
      </p:pic>
      <p:pic>
        <p:nvPicPr>
          <p:cNvPr id="849" name="iconNode1,2">
            <a:extLst>
              <a:ext uri="{FF2B5EF4-FFF2-40B4-BE49-F238E27FC236}">
                <a16:creationId xmlns:a16="http://schemas.microsoft.com/office/drawing/2014/main" id="{A8642F66-C0BB-4949-9A9C-024B120A5D52}"/>
              </a:ext>
            </a:extLst>
          </p:cNvPr>
          <p:cNvPicPr>
            <a:picLocks noChangeAspect="1"/>
          </p:cNvPicPr>
          <p:nvPr/>
        </p:nvPicPr>
        <p:blipFill rotWithShape="1">
          <a:blip r:embed="rId364">
            <a:alphaModFix/>
            <a:extLst>
              <a:ext uri="{62E6DD1A-6EAA-4EFE-8FFF-279021B67CB3}">
                <asvg:svgBlip xmlns:asvg="http://schemas.microsoft.com/office/drawing/2016/SVG/main" xmlns:p14="http://schemas.microsoft.com/office/powerpoint/2010/main" xmlns:a14="http://schemas.microsoft.com/office/drawing/2010/main" xmlns:a16="http://schemas.microsoft.com/office/drawing/2014/main" xmlns="" r:embed="rId370"/>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6375940" y="7365016"/>
            <a:ext cx="400050" cy="400050"/>
          </a:xfrm>
          <a:prstGeom prst="rect">
            <a:avLst/>
          </a:prstGeom>
        </p:spPr>
      </p:pic>
      <p:sp>
        <p:nvSpPr>
          <p:cNvPr id="851" name="Primary Heading-1,2">
            <a:extLst>
              <a:ext uri="{FF2B5EF4-FFF2-40B4-BE49-F238E27FC236}">
                <a16:creationId xmlns:a16="http://schemas.microsoft.com/office/drawing/2014/main" id="{111B4A49-B930-4A89-A1CD-6CA2B3D95AED}"/>
              </a:ext>
            </a:extLst>
          </p:cNvPr>
          <p:cNvSpPr txBox="1"/>
          <p:nvPr/>
        </p:nvSpPr>
        <p:spPr>
          <a:xfrm>
            <a:off x="5586984" y="8193691"/>
            <a:ext cx="2014538" cy="352425"/>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FFFFFF">
                    <a:alpha val="100000"/>
                  </a:srgbClr>
                </a:solidFill>
                <a:latin typeface="Montserrat" panose="00000700000000000000" pitchFamily="2" charset="0"/>
              </a:rPr>
              <a:t>Co-Design Panels</a:t>
            </a:r>
          </a:p>
        </p:txBody>
      </p:sp>
      <p:pic>
        <p:nvPicPr>
          <p:cNvPr id="85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
            <a:alphaModFix/>
          </a:blip>
          <a:stretch/>
        </p:blipFill>
        <p:spPr>
          <a:xfrm>
            <a:off x="9315260" y="6995922"/>
            <a:ext cx="800100" cy="800100"/>
          </a:xfrm>
          <a:prstGeom prst="rect">
            <a:avLst/>
          </a:prstGeom>
        </p:spPr>
      </p:pic>
      <p:pic>
        <p:nvPicPr>
          <p:cNvPr id="85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9334310" y="7014972"/>
            <a:ext cx="762000" cy="762000"/>
          </a:xfrm>
          <a:prstGeom prst="rect">
            <a:avLst/>
          </a:prstGeom>
        </p:spPr>
      </p:pic>
      <p:pic>
        <p:nvPicPr>
          <p:cNvPr id="857" name="iconNode1,3">
            <a:extLst>
              <a:ext uri="{FF2B5EF4-FFF2-40B4-BE49-F238E27FC236}">
                <a16:creationId xmlns:a16="http://schemas.microsoft.com/office/drawing/2014/main" id="{A8642F66-C0BB-4949-9A9C-024B120A5D52}"/>
              </a:ext>
            </a:extLst>
          </p:cNvPr>
          <p:cNvPicPr>
            <a:picLocks noChangeAspect="1"/>
          </p:cNvPicPr>
          <p:nvPr/>
        </p:nvPicPr>
        <p:blipFill rotWithShape="1">
          <a:blip r:embed="rId371">
            <a:alphaModFix/>
            <a:extLst>
              <a:ext uri="{49B4DE95-B30B-4D02-83E4-90D9B2CDFDA3}">
                <asvg:svgBlip xmlns:asvg="http://schemas.microsoft.com/office/drawing/2016/SVG/main" xmlns:p14="http://schemas.microsoft.com/office/powerpoint/2010/main" xmlns:a14="http://schemas.microsoft.com/office/drawing/2010/main" xmlns:a16="http://schemas.microsoft.com/office/drawing/2014/main" xmlns="" r:embed="rId377"/>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9515284" y="7195947"/>
            <a:ext cx="400050" cy="400050"/>
          </a:xfrm>
          <a:prstGeom prst="rect">
            <a:avLst/>
          </a:prstGeom>
        </p:spPr>
      </p:pic>
      <p:sp>
        <p:nvSpPr>
          <p:cNvPr id="859" name="Primary Heading-1,3">
            <a:extLst>
              <a:ext uri="{FF2B5EF4-FFF2-40B4-BE49-F238E27FC236}">
                <a16:creationId xmlns:a16="http://schemas.microsoft.com/office/drawing/2014/main" id="{111B4A49-B930-4A89-A1CD-6CA2B3D95AED}"/>
              </a:ext>
            </a:extLst>
          </p:cNvPr>
          <p:cNvSpPr txBox="1"/>
          <p:nvPr/>
        </p:nvSpPr>
        <p:spPr>
          <a:xfrm>
            <a:off x="8298085" y="8024622"/>
            <a:ext cx="2871788" cy="685800"/>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FFFFFF">
                    <a:alpha val="100000"/>
                  </a:srgbClr>
                </a:solidFill>
                <a:latin typeface="Montserrat" panose="00000700000000000000" pitchFamily="2" charset="0"/>
              </a:rPr>
              <a:t>Quarterly Stakeholder Summits</a:t>
            </a:r>
          </a:p>
        </p:txBody>
      </p:sp>
      <p:pic>
        <p:nvPicPr>
          <p:cNvPr id="86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
            <a:alphaModFix/>
          </a:blip>
          <a:stretch/>
        </p:blipFill>
        <p:spPr>
          <a:xfrm>
            <a:off x="12454700" y="6995922"/>
            <a:ext cx="800100" cy="800100"/>
          </a:xfrm>
          <a:prstGeom prst="rect">
            <a:avLst/>
          </a:prstGeom>
        </p:spPr>
      </p:pic>
      <p:pic>
        <p:nvPicPr>
          <p:cNvPr id="86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12473750" y="7014972"/>
            <a:ext cx="762000" cy="762000"/>
          </a:xfrm>
          <a:prstGeom prst="rect">
            <a:avLst/>
          </a:prstGeom>
        </p:spPr>
      </p:pic>
      <p:pic>
        <p:nvPicPr>
          <p:cNvPr id="865" name="iconNode1,4">
            <a:extLst>
              <a:ext uri="{FF2B5EF4-FFF2-40B4-BE49-F238E27FC236}">
                <a16:creationId xmlns:a16="http://schemas.microsoft.com/office/drawing/2014/main" id="{A8642F66-C0BB-4949-9A9C-024B120A5D52}"/>
              </a:ext>
            </a:extLst>
          </p:cNvPr>
          <p:cNvPicPr>
            <a:picLocks noChangeAspect="1"/>
          </p:cNvPicPr>
          <p:nvPr/>
        </p:nvPicPr>
        <p:blipFill rotWithShape="1">
          <a:blip r:embed="rId378">
            <a:alphaModFix/>
            <a:extLst>
              <a:ext uri="{52FB2D04-ED20-4E41-B0D3-E1128CD27BE4}">
                <asvg:svgBlip xmlns:asvg="http://schemas.microsoft.com/office/drawing/2016/SVG/main" xmlns:p14="http://schemas.microsoft.com/office/powerpoint/2010/main" xmlns:a14="http://schemas.microsoft.com/office/drawing/2010/main" xmlns:a16="http://schemas.microsoft.com/office/drawing/2014/main" xmlns="" r:embed="rId384"/>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2654724" y="7195947"/>
            <a:ext cx="400050" cy="400050"/>
          </a:xfrm>
          <a:prstGeom prst="rect">
            <a:avLst/>
          </a:prstGeom>
        </p:spPr>
      </p:pic>
      <p:sp>
        <p:nvSpPr>
          <p:cNvPr id="867" name="Primary Heading-1,4">
            <a:extLst>
              <a:ext uri="{FF2B5EF4-FFF2-40B4-BE49-F238E27FC236}">
                <a16:creationId xmlns:a16="http://schemas.microsoft.com/office/drawing/2014/main" id="{111B4A49-B930-4A89-A1CD-6CA2B3D95AED}"/>
              </a:ext>
            </a:extLst>
          </p:cNvPr>
          <p:cNvSpPr txBox="1"/>
          <p:nvPr/>
        </p:nvSpPr>
        <p:spPr>
          <a:xfrm>
            <a:off x="11437430" y="8024622"/>
            <a:ext cx="2871788" cy="685800"/>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FFFFFF">
                    <a:alpha val="100000"/>
                  </a:srgbClr>
                </a:solidFill>
                <a:latin typeface="Montserrat" panose="00000700000000000000" pitchFamily="2" charset="0"/>
              </a:rPr>
              <a:t>Annual Affiliate Pulse Report</a:t>
            </a:r>
          </a:p>
        </p:txBody>
      </p:sp>
      <p:pic>
        <p:nvPicPr>
          <p:cNvPr id="869"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
            <a:alphaModFix/>
          </a:blip>
          <a:stretch/>
        </p:blipFill>
        <p:spPr>
          <a:xfrm>
            <a:off x="15594044" y="7164991"/>
            <a:ext cx="800100" cy="800100"/>
          </a:xfrm>
          <a:prstGeom prst="rect">
            <a:avLst/>
          </a:prstGeom>
        </p:spPr>
      </p:pic>
      <p:pic>
        <p:nvPicPr>
          <p:cNvPr id="87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
            <a:alphaModFix/>
          </a:blip>
          <a:stretch/>
        </p:blipFill>
        <p:spPr>
          <a:xfrm>
            <a:off x="15613094" y="7184041"/>
            <a:ext cx="762000" cy="762000"/>
          </a:xfrm>
          <a:prstGeom prst="rect">
            <a:avLst/>
          </a:prstGeom>
        </p:spPr>
      </p:pic>
      <p:pic>
        <p:nvPicPr>
          <p:cNvPr id="873" name="iconNode1,5">
            <a:extLst>
              <a:ext uri="{FF2B5EF4-FFF2-40B4-BE49-F238E27FC236}">
                <a16:creationId xmlns:a16="http://schemas.microsoft.com/office/drawing/2014/main" id="{A8642F66-C0BB-4949-9A9C-024B120A5D52}"/>
              </a:ext>
            </a:extLst>
          </p:cNvPr>
          <p:cNvPicPr>
            <a:picLocks noChangeAspect="1"/>
          </p:cNvPicPr>
          <p:nvPr/>
        </p:nvPicPr>
        <p:blipFill rotWithShape="1">
          <a:blip r:embed="rId385">
            <a:alphaModFix/>
            <a:extLst>
              <a:ext uri="{783406B5-FD2C-4CB4-A227-5D5D24AE2A90}">
                <asvg:svgBlip xmlns:asvg="http://schemas.microsoft.com/office/drawing/2016/SVG/main" xmlns:p14="http://schemas.microsoft.com/office/powerpoint/2010/main" xmlns:a14="http://schemas.microsoft.com/office/drawing/2010/main" xmlns:a16="http://schemas.microsoft.com/office/drawing/2014/main" xmlns="" r:embed="rId391"/>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5794069" y="7365016"/>
            <a:ext cx="400050" cy="400050"/>
          </a:xfrm>
          <a:prstGeom prst="rect">
            <a:avLst/>
          </a:prstGeom>
        </p:spPr>
      </p:pic>
      <p:sp>
        <p:nvSpPr>
          <p:cNvPr id="875" name="Primary Heading-1,5">
            <a:extLst>
              <a:ext uri="{FF2B5EF4-FFF2-40B4-BE49-F238E27FC236}">
                <a16:creationId xmlns:a16="http://schemas.microsoft.com/office/drawing/2014/main" id="{111B4A49-B930-4A89-A1CD-6CA2B3D95AED}"/>
              </a:ext>
            </a:extLst>
          </p:cNvPr>
          <p:cNvSpPr txBox="1"/>
          <p:nvPr/>
        </p:nvSpPr>
        <p:spPr>
          <a:xfrm>
            <a:off x="14603635" y="8193691"/>
            <a:ext cx="2814638" cy="352425"/>
          </a:xfrm>
          <a:prstGeom prst="rect">
            <a:avLst/>
          </a:prstGeom>
          <a:noFill/>
        </p:spPr>
        <p:txBody>
          <a:bodyPr vertOverflow="clip" horzOverflow="clip" wrap="square" lIns="0" tIns="0" rIns="0" bIns="0" rtlCol="0" anchor="t">
            <a:spAutoFit/>
          </a:bodyPr>
          <a:lstStyle/>
          <a:p>
            <a:pPr algn="ctr">
              <a:lnSpc>
                <a:spcPts val="2664"/>
              </a:lnSpc>
            </a:pPr>
            <a:r>
              <a:rPr lang="en-US" sz="1800" b="1" spc="-63" dirty="0">
                <a:solidFill>
                  <a:srgbClr val="FFFFFF">
                    <a:alpha val="100000"/>
                  </a:srgbClr>
                </a:solidFill>
                <a:latin typeface="Montserrat" panose="00000700000000000000" pitchFamily="2" charset="0"/>
              </a:rPr>
              <a:t>Digital Governance Tools</a:t>
            </a:r>
          </a:p>
        </p:txBody>
      </p:sp>
      <p:sp>
        <p:nvSpPr>
          <p:cNvPr id="877" name="Title 3">
            <a:extLst>
              <a:ext uri="{FF2B5EF4-FFF2-40B4-BE49-F238E27FC236}">
                <a16:creationId xmlns:a16="http://schemas.microsoft.com/office/drawing/2014/main" id="{111B4A49-B930-4A89-A1CD-6CA2B3D95AED}"/>
              </a:ext>
            </a:extLst>
          </p:cNvPr>
          <p:cNvSpPr txBox="1"/>
          <p:nvPr/>
        </p:nvSpPr>
        <p:spPr>
          <a:xfrm>
            <a:off x="571500" y="533400"/>
            <a:ext cx="17178338" cy="704850"/>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Governance &amp; Stakeholder Co-Design</a:t>
            </a:r>
          </a:p>
        </p:txBody>
      </p:sp>
      <p:sp>
        <p:nvSpPr>
          <p:cNvPr id="879" name="SubTitle">
            <a:extLst>
              <a:ext uri="{FF2B5EF4-FFF2-40B4-BE49-F238E27FC236}">
                <a16:creationId xmlns:a16="http://schemas.microsoft.com/office/drawing/2014/main" id="{111B4A49-B930-4A89-A1CD-6CA2B3D95AED}"/>
              </a:ext>
            </a:extLst>
          </p:cNvPr>
          <p:cNvSpPr txBox="1"/>
          <p:nvPr/>
        </p:nvSpPr>
        <p:spPr>
          <a:xfrm>
            <a:off x="571500" y="1295400"/>
            <a:ext cx="17178338" cy="3714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Framework for Effective Collaboration and Accountability</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fade">
                                      <p:cBhvr>
                                        <p:cTn id="7" dur="1200"/>
                                        <p:tgtEl>
                                          <p:spTgt spid="783"/>
                                        </p:tgtEl>
                                      </p:cBhvr>
                                    </p:animEffect>
                                  </p:childTnLst>
                                </p:cTn>
                              </p:par>
                              <p:par>
                                <p:cTn id="8" presetID="35" presetClass="path" presetSubtype="0" accel="50000" decel="50000" fill="hold" nodeType="withEffect">
                                  <p:stCondLst>
                                    <p:cond delay="0"/>
                                  </p:stCondLst>
                                  <p:childTnLst>
                                    <p:animMotion origin="layout" path="M 0.041666668 0 L 0 0 E" pathEditMode="relative" ptsTypes="">
                                      <p:cBhvr>
                                        <p:cTn id="9" dur="1200" fill="hold"/>
                                        <p:tgtEl>
                                          <p:spTgt spid="783"/>
                                        </p:tgtEl>
                                        <p:attrNameLst>
                                          <p:attrName>ppt_x</p:attrName>
                                          <p:attrName>ppt_y</p:attrName>
                                        </p:attrNameLst>
                                      </p:cBhvr>
                                    </p:animMotion>
                                  </p:childTnLst>
                                </p:cTn>
                              </p:par>
                              <p:par>
                                <p:cTn id="10" presetID="10" presetClass="entr" presetSubtype="0" accel="50000" decel="50000" fill="hold" nodeType="withEffect">
                                  <p:stCondLst>
                                    <p:cond delay="1000"/>
                                  </p:stCondLst>
                                  <p:childTnLst>
                                    <p:set>
                                      <p:cBhvr>
                                        <p:cTn id="11" dur="1" fill="hold">
                                          <p:stCondLst>
                                            <p:cond delay="0"/>
                                          </p:stCondLst>
                                        </p:cTn>
                                        <p:tgtEl>
                                          <p:spTgt spid="785"/>
                                        </p:tgtEl>
                                        <p:attrNameLst>
                                          <p:attrName>style.visibility</p:attrName>
                                        </p:attrNameLst>
                                      </p:cBhvr>
                                      <p:to>
                                        <p:strVal val="visible"/>
                                      </p:to>
                                    </p:set>
                                    <p:animEffect transition="in" filter="fade">
                                      <p:cBhvr>
                                        <p:cTn id="12" dur="1000"/>
                                        <p:tgtEl>
                                          <p:spTgt spid="785"/>
                                        </p:tgtEl>
                                      </p:cBhvr>
                                    </p:animEffect>
                                  </p:childTnLst>
                                </p:cTn>
                              </p:par>
                              <p:par>
                                <p:cTn id="13" presetID="35" presetClass="path" presetSubtype="0" accel="50000" decel="50000" fill="hold" nodeType="withEffect">
                                  <p:stCondLst>
                                    <p:cond delay="1000"/>
                                  </p:stCondLst>
                                  <p:childTnLst>
                                    <p:animMotion origin="layout" path="M 0.026041666 0 L 0 0 E" pathEditMode="relative" ptsTypes="">
                                      <p:cBhvr>
                                        <p:cTn id="14" dur="1000" fill="hold"/>
                                        <p:tgtEl>
                                          <p:spTgt spid="785"/>
                                        </p:tgtEl>
                                        <p:attrNameLst>
                                          <p:attrName>ppt_x</p:attrName>
                                          <p:attrName>ppt_y</p:attrName>
                                        </p:attrNameLst>
                                      </p:cBhvr>
                                    </p:animMotion>
                                  </p:childTnLst>
                                </p:cTn>
                              </p:par>
                              <p:par>
                                <p:cTn id="15" presetID="10" presetClass="entr" presetSubtype="0" accel="50000" decel="50000" fill="hold" nodeType="withEffect">
                                  <p:stCondLst>
                                    <p:cond delay="1000"/>
                                  </p:stCondLst>
                                  <p:childTnLst>
                                    <p:set>
                                      <p:cBhvr>
                                        <p:cTn id="16" dur="1" fill="hold">
                                          <p:stCondLst>
                                            <p:cond delay="0"/>
                                          </p:stCondLst>
                                        </p:cTn>
                                        <p:tgtEl>
                                          <p:spTgt spid="787"/>
                                        </p:tgtEl>
                                        <p:attrNameLst>
                                          <p:attrName>style.visibility</p:attrName>
                                        </p:attrNameLst>
                                      </p:cBhvr>
                                      <p:to>
                                        <p:strVal val="visible"/>
                                      </p:to>
                                    </p:set>
                                    <p:animEffect transition="in" filter="fade">
                                      <p:cBhvr>
                                        <p:cTn id="17" dur="1000"/>
                                        <p:tgtEl>
                                          <p:spTgt spid="787"/>
                                        </p:tgtEl>
                                      </p:cBhvr>
                                    </p:animEffect>
                                  </p:childTnLst>
                                </p:cTn>
                              </p:par>
                              <p:par>
                                <p:cTn id="18" presetID="35" presetClass="path" presetSubtype="0" accel="50000" decel="50000" fill="hold" nodeType="withEffect">
                                  <p:stCondLst>
                                    <p:cond delay="1000"/>
                                  </p:stCondLst>
                                  <p:childTnLst>
                                    <p:animMotion origin="layout" path="M 0.026041666 0 L 0 0 E" pathEditMode="relative" ptsTypes="">
                                      <p:cBhvr>
                                        <p:cTn id="19" dur="1000" fill="hold"/>
                                        <p:tgtEl>
                                          <p:spTgt spid="787"/>
                                        </p:tgtEl>
                                        <p:attrNameLst>
                                          <p:attrName>ppt_x</p:attrName>
                                          <p:attrName>ppt_y</p:attrName>
                                        </p:attrNameLst>
                                      </p:cBhvr>
                                    </p:animMotion>
                                  </p:childTnLst>
                                </p:cTn>
                              </p:par>
                              <p:par>
                                <p:cTn id="20" presetID="10" presetClass="entr" presetSubtype="0" accel="50000" decel="50000" fill="hold" nodeType="withEffect">
                                  <p:stCondLst>
                                    <p:cond delay="1000"/>
                                  </p:stCondLst>
                                  <p:childTnLst>
                                    <p:set>
                                      <p:cBhvr>
                                        <p:cTn id="21" dur="1" fill="hold">
                                          <p:stCondLst>
                                            <p:cond delay="0"/>
                                          </p:stCondLst>
                                        </p:cTn>
                                        <p:tgtEl>
                                          <p:spTgt spid="789"/>
                                        </p:tgtEl>
                                        <p:attrNameLst>
                                          <p:attrName>style.visibility</p:attrName>
                                        </p:attrNameLst>
                                      </p:cBhvr>
                                      <p:to>
                                        <p:strVal val="visible"/>
                                      </p:to>
                                    </p:set>
                                    <p:animEffect transition="in" filter="fade">
                                      <p:cBhvr>
                                        <p:cTn id="22" dur="1000"/>
                                        <p:tgtEl>
                                          <p:spTgt spid="789"/>
                                        </p:tgtEl>
                                      </p:cBhvr>
                                    </p:animEffect>
                                  </p:childTnLst>
                                </p:cTn>
                              </p:par>
                              <p:par>
                                <p:cTn id="23" presetID="35" presetClass="path" presetSubtype="0" accel="50000" decel="50000" fill="hold" nodeType="withEffect">
                                  <p:stCondLst>
                                    <p:cond delay="1000"/>
                                  </p:stCondLst>
                                  <p:childTnLst>
                                    <p:animMotion origin="layout" path="M 0.026041666 0 L 0 0 E" pathEditMode="relative" ptsTypes="">
                                      <p:cBhvr>
                                        <p:cTn id="24" dur="1000" fill="hold"/>
                                        <p:tgtEl>
                                          <p:spTgt spid="789"/>
                                        </p:tgtEl>
                                        <p:attrNameLst>
                                          <p:attrName>ppt_x</p:attrName>
                                          <p:attrName>ppt_y</p:attrName>
                                        </p:attrNameLst>
                                      </p:cBhvr>
                                    </p:animMotion>
                                  </p:childTnLst>
                                </p:cTn>
                              </p:par>
                              <p:par>
                                <p:cTn id="25" presetID="10" presetClass="entr" presetSubtype="0" accel="50000" decel="50000" fill="hold" nodeType="withEffect">
                                  <p:stCondLst>
                                    <p:cond delay="1140"/>
                                  </p:stCondLst>
                                  <p:childTnLst>
                                    <p:set>
                                      <p:cBhvr>
                                        <p:cTn id="26" dur="1" fill="hold">
                                          <p:stCondLst>
                                            <p:cond delay="0"/>
                                          </p:stCondLst>
                                        </p:cTn>
                                        <p:tgtEl>
                                          <p:spTgt spid="791"/>
                                        </p:tgtEl>
                                        <p:attrNameLst>
                                          <p:attrName>style.visibility</p:attrName>
                                        </p:attrNameLst>
                                      </p:cBhvr>
                                      <p:to>
                                        <p:strVal val="visible"/>
                                      </p:to>
                                    </p:set>
                                    <p:animEffect transition="in" filter="fade">
                                      <p:cBhvr>
                                        <p:cTn id="27" dur="1000"/>
                                        <p:tgtEl>
                                          <p:spTgt spid="791"/>
                                        </p:tgtEl>
                                      </p:cBhvr>
                                    </p:animEffect>
                                  </p:childTnLst>
                                </p:cTn>
                              </p:par>
                              <p:par>
                                <p:cTn id="28" presetID="35" presetClass="path" presetSubtype="0" accel="50000" decel="50000" fill="hold" nodeType="withEffect">
                                  <p:stCondLst>
                                    <p:cond delay="1140"/>
                                  </p:stCondLst>
                                  <p:childTnLst>
                                    <p:animMotion origin="layout" path="M 0.026041666 0 L 0 0 E" pathEditMode="relative" ptsTypes="">
                                      <p:cBhvr>
                                        <p:cTn id="29" dur="1000" fill="hold"/>
                                        <p:tgtEl>
                                          <p:spTgt spid="791"/>
                                        </p:tgtEl>
                                        <p:attrNameLst>
                                          <p:attrName>ppt_x</p:attrName>
                                          <p:attrName>ppt_y</p:attrName>
                                        </p:attrNameLst>
                                      </p:cBhvr>
                                    </p:animMotion>
                                  </p:childTnLst>
                                </p:cTn>
                              </p:par>
                              <p:par>
                                <p:cTn id="30" presetID="10" presetClass="entr" presetSubtype="0" accel="50000" decel="50000" fill="hold" nodeType="withEffect">
                                  <p:stCondLst>
                                    <p:cond delay="1000"/>
                                  </p:stCondLst>
                                  <p:childTnLst>
                                    <p:set>
                                      <p:cBhvr>
                                        <p:cTn id="31" dur="1" fill="hold">
                                          <p:stCondLst>
                                            <p:cond delay="0"/>
                                          </p:stCondLst>
                                        </p:cTn>
                                        <p:tgtEl>
                                          <p:spTgt spid="793"/>
                                        </p:tgtEl>
                                        <p:attrNameLst>
                                          <p:attrName>style.visibility</p:attrName>
                                        </p:attrNameLst>
                                      </p:cBhvr>
                                      <p:to>
                                        <p:strVal val="visible"/>
                                      </p:to>
                                    </p:set>
                                    <p:animEffect transition="in" filter="fade">
                                      <p:cBhvr>
                                        <p:cTn id="32" dur="1000"/>
                                        <p:tgtEl>
                                          <p:spTgt spid="793"/>
                                        </p:tgtEl>
                                      </p:cBhvr>
                                    </p:animEffect>
                                  </p:childTnLst>
                                </p:cTn>
                              </p:par>
                              <p:par>
                                <p:cTn id="33" presetID="35" presetClass="path" presetSubtype="0" accel="50000" decel="50000" fill="hold" nodeType="withEffect">
                                  <p:stCondLst>
                                    <p:cond delay="1000"/>
                                  </p:stCondLst>
                                  <p:childTnLst>
                                    <p:animMotion origin="layout" path="M 0.026041666 0 L 0 0 E" pathEditMode="relative" ptsTypes="">
                                      <p:cBhvr>
                                        <p:cTn id="34" dur="1000" fill="hold"/>
                                        <p:tgtEl>
                                          <p:spTgt spid="793"/>
                                        </p:tgtEl>
                                        <p:attrNameLst>
                                          <p:attrName>ppt_x</p:attrName>
                                          <p:attrName>ppt_y</p:attrName>
                                        </p:attrNameLst>
                                      </p:cBhvr>
                                    </p:animMotion>
                                  </p:childTnLst>
                                </p:cTn>
                              </p:par>
                              <p:par>
                                <p:cTn id="35" presetID="10" presetClass="entr" presetSubtype="0" accel="50000" decel="50000" fill="hold" nodeType="withEffect">
                                  <p:stCondLst>
                                    <p:cond delay="1000"/>
                                  </p:stCondLst>
                                  <p:childTnLst>
                                    <p:set>
                                      <p:cBhvr>
                                        <p:cTn id="36" dur="1" fill="hold">
                                          <p:stCondLst>
                                            <p:cond delay="0"/>
                                          </p:stCondLst>
                                        </p:cTn>
                                        <p:tgtEl>
                                          <p:spTgt spid="795"/>
                                        </p:tgtEl>
                                        <p:attrNameLst>
                                          <p:attrName>style.visibility</p:attrName>
                                        </p:attrNameLst>
                                      </p:cBhvr>
                                      <p:to>
                                        <p:strVal val="visible"/>
                                      </p:to>
                                    </p:set>
                                    <p:animEffect transition="in" filter="fade">
                                      <p:cBhvr>
                                        <p:cTn id="37" dur="1000"/>
                                        <p:tgtEl>
                                          <p:spTgt spid="795"/>
                                        </p:tgtEl>
                                      </p:cBhvr>
                                    </p:animEffect>
                                  </p:childTnLst>
                                </p:cTn>
                              </p:par>
                              <p:par>
                                <p:cTn id="38" presetID="35" presetClass="path" presetSubtype="0" accel="50000" decel="50000" fill="hold" nodeType="withEffect">
                                  <p:stCondLst>
                                    <p:cond delay="1000"/>
                                  </p:stCondLst>
                                  <p:childTnLst>
                                    <p:animMotion origin="layout" path="M 0.026041666 4.0407535E-06 L 0 4.0407535E-06 E" pathEditMode="relative" ptsTypes="">
                                      <p:cBhvr>
                                        <p:cTn id="39" dur="1000" fill="hold"/>
                                        <p:tgtEl>
                                          <p:spTgt spid="795"/>
                                        </p:tgtEl>
                                        <p:attrNameLst>
                                          <p:attrName>ppt_x</p:attrName>
                                          <p:attrName>ppt_y</p:attrName>
                                        </p:attrNameLst>
                                      </p:cBhvr>
                                    </p:animMotion>
                                  </p:childTnLst>
                                </p:cTn>
                              </p:par>
                              <p:par>
                                <p:cTn id="40" presetID="10" presetClass="entr" presetSubtype="0" accel="50000" decel="50000" fill="hold" nodeType="withEffect">
                                  <p:stCondLst>
                                    <p:cond delay="1000"/>
                                  </p:stCondLst>
                                  <p:childTnLst>
                                    <p:set>
                                      <p:cBhvr>
                                        <p:cTn id="41" dur="1" fill="hold">
                                          <p:stCondLst>
                                            <p:cond delay="0"/>
                                          </p:stCondLst>
                                        </p:cTn>
                                        <p:tgtEl>
                                          <p:spTgt spid="797"/>
                                        </p:tgtEl>
                                        <p:attrNameLst>
                                          <p:attrName>style.visibility</p:attrName>
                                        </p:attrNameLst>
                                      </p:cBhvr>
                                      <p:to>
                                        <p:strVal val="visible"/>
                                      </p:to>
                                    </p:set>
                                    <p:animEffect transition="in" filter="fade">
                                      <p:cBhvr>
                                        <p:cTn id="42" dur="1000"/>
                                        <p:tgtEl>
                                          <p:spTgt spid="797"/>
                                        </p:tgtEl>
                                      </p:cBhvr>
                                    </p:animEffect>
                                  </p:childTnLst>
                                </p:cTn>
                              </p:par>
                              <p:par>
                                <p:cTn id="43" presetID="35" presetClass="path" presetSubtype="0" accel="50000" decel="50000" fill="hold" nodeType="withEffect">
                                  <p:stCondLst>
                                    <p:cond delay="1000"/>
                                  </p:stCondLst>
                                  <p:childTnLst>
                                    <p:animMotion origin="layout" path="M 0.026041666 4.0407535E-06 L 0 4.0407535E-06 E" pathEditMode="relative" ptsTypes="">
                                      <p:cBhvr>
                                        <p:cTn id="44" dur="1000" fill="hold"/>
                                        <p:tgtEl>
                                          <p:spTgt spid="797"/>
                                        </p:tgtEl>
                                        <p:attrNameLst>
                                          <p:attrName>ppt_x</p:attrName>
                                          <p:attrName>ppt_y</p:attrName>
                                        </p:attrNameLst>
                                      </p:cBhvr>
                                    </p:animMotion>
                                  </p:childTnLst>
                                </p:cTn>
                              </p:par>
                              <p:par>
                                <p:cTn id="45" presetID="10" presetClass="entr" presetSubtype="0" accel="50000" decel="50000" fill="hold" nodeType="withEffect">
                                  <p:stCondLst>
                                    <p:cond delay="1000"/>
                                  </p:stCondLst>
                                  <p:childTnLst>
                                    <p:set>
                                      <p:cBhvr>
                                        <p:cTn id="46" dur="1" fill="hold">
                                          <p:stCondLst>
                                            <p:cond delay="0"/>
                                          </p:stCondLst>
                                        </p:cTn>
                                        <p:tgtEl>
                                          <p:spTgt spid="799"/>
                                        </p:tgtEl>
                                        <p:attrNameLst>
                                          <p:attrName>style.visibility</p:attrName>
                                        </p:attrNameLst>
                                      </p:cBhvr>
                                      <p:to>
                                        <p:strVal val="visible"/>
                                      </p:to>
                                    </p:set>
                                    <p:animEffect transition="in" filter="fade">
                                      <p:cBhvr>
                                        <p:cTn id="47" dur="1000"/>
                                        <p:tgtEl>
                                          <p:spTgt spid="799"/>
                                        </p:tgtEl>
                                      </p:cBhvr>
                                    </p:animEffect>
                                  </p:childTnLst>
                                </p:cTn>
                              </p:par>
                              <p:par>
                                <p:cTn id="48" presetID="35" presetClass="path" presetSubtype="0" accel="50000" decel="50000" fill="hold" nodeType="withEffect">
                                  <p:stCondLst>
                                    <p:cond delay="1000"/>
                                  </p:stCondLst>
                                  <p:childTnLst>
                                    <p:animMotion origin="layout" path="M 0.026041666 4.0407535E-06 L 0 4.0407535E-06 E" pathEditMode="relative" ptsTypes="">
                                      <p:cBhvr>
                                        <p:cTn id="49" dur="1000" fill="hold"/>
                                        <p:tgtEl>
                                          <p:spTgt spid="799"/>
                                        </p:tgtEl>
                                        <p:attrNameLst>
                                          <p:attrName>ppt_x</p:attrName>
                                          <p:attrName>ppt_y</p:attrName>
                                        </p:attrNameLst>
                                      </p:cBhvr>
                                    </p:animMotion>
                                  </p:childTnLst>
                                </p:cTn>
                              </p:par>
                              <p:par>
                                <p:cTn id="50" presetID="10" presetClass="entr" presetSubtype="0" accel="50000" decel="50000" fill="hold" nodeType="withEffect">
                                  <p:stCondLst>
                                    <p:cond delay="1140"/>
                                  </p:stCondLst>
                                  <p:childTnLst>
                                    <p:set>
                                      <p:cBhvr>
                                        <p:cTn id="51" dur="1" fill="hold">
                                          <p:stCondLst>
                                            <p:cond delay="0"/>
                                          </p:stCondLst>
                                        </p:cTn>
                                        <p:tgtEl>
                                          <p:spTgt spid="801"/>
                                        </p:tgtEl>
                                        <p:attrNameLst>
                                          <p:attrName>style.visibility</p:attrName>
                                        </p:attrNameLst>
                                      </p:cBhvr>
                                      <p:to>
                                        <p:strVal val="visible"/>
                                      </p:to>
                                    </p:set>
                                    <p:animEffect transition="in" filter="fade">
                                      <p:cBhvr>
                                        <p:cTn id="52" dur="1000"/>
                                        <p:tgtEl>
                                          <p:spTgt spid="801"/>
                                        </p:tgtEl>
                                      </p:cBhvr>
                                    </p:animEffect>
                                  </p:childTnLst>
                                </p:cTn>
                              </p:par>
                              <p:par>
                                <p:cTn id="53" presetID="35" presetClass="path" presetSubtype="0" accel="50000" decel="50000" fill="hold" nodeType="withEffect">
                                  <p:stCondLst>
                                    <p:cond delay="1140"/>
                                  </p:stCondLst>
                                  <p:childTnLst>
                                    <p:animMotion origin="layout" path="M 0.026042636 4.0407535E-06 L 9.695689E-07 4.0407535E-06 E" pathEditMode="relative" ptsTypes="">
                                      <p:cBhvr>
                                        <p:cTn id="54" dur="1000" fill="hold"/>
                                        <p:tgtEl>
                                          <p:spTgt spid="801"/>
                                        </p:tgtEl>
                                        <p:attrNameLst>
                                          <p:attrName>ppt_x</p:attrName>
                                          <p:attrName>ppt_y</p:attrName>
                                        </p:attrNameLst>
                                      </p:cBhvr>
                                    </p:animMotion>
                                  </p:childTnLst>
                                </p:cTn>
                              </p:par>
                              <p:par>
                                <p:cTn id="55" presetID="10" presetClass="entr" presetSubtype="0" accel="50000" decel="50000" fill="hold" nodeType="withEffect">
                                  <p:stCondLst>
                                    <p:cond delay="1140"/>
                                  </p:stCondLst>
                                  <p:childTnLst>
                                    <p:set>
                                      <p:cBhvr>
                                        <p:cTn id="56" dur="1" fill="hold">
                                          <p:stCondLst>
                                            <p:cond delay="0"/>
                                          </p:stCondLst>
                                        </p:cTn>
                                        <p:tgtEl>
                                          <p:spTgt spid="803"/>
                                        </p:tgtEl>
                                        <p:attrNameLst>
                                          <p:attrName>style.visibility</p:attrName>
                                        </p:attrNameLst>
                                      </p:cBhvr>
                                      <p:to>
                                        <p:strVal val="visible"/>
                                      </p:to>
                                    </p:set>
                                    <p:animEffect transition="in" filter="fade">
                                      <p:cBhvr>
                                        <p:cTn id="57" dur="1000"/>
                                        <p:tgtEl>
                                          <p:spTgt spid="803"/>
                                        </p:tgtEl>
                                      </p:cBhvr>
                                    </p:animEffect>
                                  </p:childTnLst>
                                </p:cTn>
                              </p:par>
                              <p:par>
                                <p:cTn id="58" presetID="35" presetClass="path" presetSubtype="0" accel="50000" decel="50000" fill="hold" nodeType="withEffect">
                                  <p:stCondLst>
                                    <p:cond delay="1140"/>
                                  </p:stCondLst>
                                  <p:childTnLst>
                                    <p:animMotion origin="layout" path="M 0.026041666 4.0407535E-06 L 0 4.0407535E-06 E" pathEditMode="relative" ptsTypes="">
                                      <p:cBhvr>
                                        <p:cTn id="59" dur="1000" fill="hold"/>
                                        <p:tgtEl>
                                          <p:spTgt spid="803"/>
                                        </p:tgtEl>
                                        <p:attrNameLst>
                                          <p:attrName>ppt_x</p:attrName>
                                          <p:attrName>ppt_y</p:attrName>
                                        </p:attrNameLst>
                                      </p:cBhvr>
                                    </p:animMotion>
                                  </p:childTnLst>
                                </p:cTn>
                              </p:par>
                              <p:par>
                                <p:cTn id="60" presetID="10" presetClass="entr" presetSubtype="0" accel="50000" decel="50000" fill="hold" nodeType="withEffect">
                                  <p:stCondLst>
                                    <p:cond delay="1140"/>
                                  </p:stCondLst>
                                  <p:childTnLst>
                                    <p:set>
                                      <p:cBhvr>
                                        <p:cTn id="61" dur="1" fill="hold">
                                          <p:stCondLst>
                                            <p:cond delay="0"/>
                                          </p:stCondLst>
                                        </p:cTn>
                                        <p:tgtEl>
                                          <p:spTgt spid="805"/>
                                        </p:tgtEl>
                                        <p:attrNameLst>
                                          <p:attrName>style.visibility</p:attrName>
                                        </p:attrNameLst>
                                      </p:cBhvr>
                                      <p:to>
                                        <p:strVal val="visible"/>
                                      </p:to>
                                    </p:set>
                                    <p:animEffect transition="in" filter="fade">
                                      <p:cBhvr>
                                        <p:cTn id="62" dur="1000"/>
                                        <p:tgtEl>
                                          <p:spTgt spid="805"/>
                                        </p:tgtEl>
                                      </p:cBhvr>
                                    </p:animEffect>
                                  </p:childTnLst>
                                </p:cTn>
                              </p:par>
                              <p:par>
                                <p:cTn id="63" presetID="35" presetClass="path" presetSubtype="0" accel="50000" decel="50000" fill="hold" nodeType="withEffect">
                                  <p:stCondLst>
                                    <p:cond delay="1140"/>
                                  </p:stCondLst>
                                  <p:childTnLst>
                                    <p:animMotion origin="layout" path="M 0.026041666 4.0407535E-06 L 0 4.0407535E-06 E" pathEditMode="relative" ptsTypes="">
                                      <p:cBhvr>
                                        <p:cTn id="64" dur="1000" fill="hold"/>
                                        <p:tgtEl>
                                          <p:spTgt spid="805"/>
                                        </p:tgtEl>
                                        <p:attrNameLst>
                                          <p:attrName>ppt_x</p:attrName>
                                          <p:attrName>ppt_y</p:attrName>
                                        </p:attrNameLst>
                                      </p:cBhvr>
                                    </p:animMotion>
                                  </p:childTnLst>
                                </p:cTn>
                              </p:par>
                              <p:par>
                                <p:cTn id="65" presetID="10" presetClass="entr" presetSubtype="0" accel="50000" decel="50000" fill="hold" nodeType="withEffect">
                                  <p:stCondLst>
                                    <p:cond delay="1140"/>
                                  </p:stCondLst>
                                  <p:childTnLst>
                                    <p:set>
                                      <p:cBhvr>
                                        <p:cTn id="66" dur="1" fill="hold">
                                          <p:stCondLst>
                                            <p:cond delay="0"/>
                                          </p:stCondLst>
                                        </p:cTn>
                                        <p:tgtEl>
                                          <p:spTgt spid="807"/>
                                        </p:tgtEl>
                                        <p:attrNameLst>
                                          <p:attrName>style.visibility</p:attrName>
                                        </p:attrNameLst>
                                      </p:cBhvr>
                                      <p:to>
                                        <p:strVal val="visible"/>
                                      </p:to>
                                    </p:set>
                                    <p:animEffect transition="in" filter="fade">
                                      <p:cBhvr>
                                        <p:cTn id="67" dur="1000"/>
                                        <p:tgtEl>
                                          <p:spTgt spid="807"/>
                                        </p:tgtEl>
                                      </p:cBhvr>
                                    </p:animEffect>
                                  </p:childTnLst>
                                </p:cTn>
                              </p:par>
                              <p:par>
                                <p:cTn id="68" presetID="35" presetClass="path" presetSubtype="0" accel="50000" decel="50000" fill="hold" nodeType="withEffect">
                                  <p:stCondLst>
                                    <p:cond delay="1140"/>
                                  </p:stCondLst>
                                  <p:childTnLst>
                                    <p:animMotion origin="layout" path="M 0.026041666 4.0407535E-06 L 0 4.0407535E-06 E" pathEditMode="relative" ptsTypes="">
                                      <p:cBhvr>
                                        <p:cTn id="69" dur="1000" fill="hold"/>
                                        <p:tgtEl>
                                          <p:spTgt spid="807"/>
                                        </p:tgtEl>
                                        <p:attrNameLst>
                                          <p:attrName>ppt_x</p:attrName>
                                          <p:attrName>ppt_y</p:attrName>
                                        </p:attrNameLst>
                                      </p:cBhvr>
                                    </p:animMotion>
                                  </p:childTnLst>
                                </p:cTn>
                              </p:par>
                              <p:par>
                                <p:cTn id="70" presetID="10" presetClass="entr" presetSubtype="0" accel="50000" decel="50000" fill="hold" nodeType="withEffect">
                                  <p:stCondLst>
                                    <p:cond delay="1280"/>
                                  </p:stCondLst>
                                  <p:childTnLst>
                                    <p:set>
                                      <p:cBhvr>
                                        <p:cTn id="71" dur="1" fill="hold">
                                          <p:stCondLst>
                                            <p:cond delay="0"/>
                                          </p:stCondLst>
                                        </p:cTn>
                                        <p:tgtEl>
                                          <p:spTgt spid="809"/>
                                        </p:tgtEl>
                                        <p:attrNameLst>
                                          <p:attrName>style.visibility</p:attrName>
                                        </p:attrNameLst>
                                      </p:cBhvr>
                                      <p:to>
                                        <p:strVal val="visible"/>
                                      </p:to>
                                    </p:set>
                                    <p:animEffect transition="in" filter="fade">
                                      <p:cBhvr>
                                        <p:cTn id="72" dur="1000"/>
                                        <p:tgtEl>
                                          <p:spTgt spid="809"/>
                                        </p:tgtEl>
                                      </p:cBhvr>
                                    </p:animEffect>
                                  </p:childTnLst>
                                </p:cTn>
                              </p:par>
                              <p:par>
                                <p:cTn id="73" presetID="35" presetClass="path" presetSubtype="0" accel="50000" decel="50000" fill="hold" nodeType="withEffect">
                                  <p:stCondLst>
                                    <p:cond delay="1280"/>
                                  </p:stCondLst>
                                  <p:childTnLst>
                                    <p:animMotion origin="layout" path="M 0.026040046 4.0407535E-06 L -1.6212464E-06 4.0407535E-06 E" pathEditMode="relative" ptsTypes="">
                                      <p:cBhvr>
                                        <p:cTn id="74" dur="1000" fill="hold"/>
                                        <p:tgtEl>
                                          <p:spTgt spid="809"/>
                                        </p:tgtEl>
                                        <p:attrNameLst>
                                          <p:attrName>ppt_x</p:attrName>
                                          <p:attrName>ppt_y</p:attrName>
                                        </p:attrNameLst>
                                      </p:cBhvr>
                                    </p:animMotion>
                                  </p:childTnLst>
                                </p:cTn>
                              </p:par>
                              <p:par>
                                <p:cTn id="75" presetID="10" presetClass="entr" presetSubtype="0" accel="50000" decel="50000" fill="hold" nodeType="withEffect">
                                  <p:stCondLst>
                                    <p:cond delay="1280"/>
                                  </p:stCondLst>
                                  <p:childTnLst>
                                    <p:set>
                                      <p:cBhvr>
                                        <p:cTn id="76" dur="1" fill="hold">
                                          <p:stCondLst>
                                            <p:cond delay="0"/>
                                          </p:stCondLst>
                                        </p:cTn>
                                        <p:tgtEl>
                                          <p:spTgt spid="811"/>
                                        </p:tgtEl>
                                        <p:attrNameLst>
                                          <p:attrName>style.visibility</p:attrName>
                                        </p:attrNameLst>
                                      </p:cBhvr>
                                      <p:to>
                                        <p:strVal val="visible"/>
                                      </p:to>
                                    </p:set>
                                    <p:animEffect transition="in" filter="fade">
                                      <p:cBhvr>
                                        <p:cTn id="77" dur="1000"/>
                                        <p:tgtEl>
                                          <p:spTgt spid="811"/>
                                        </p:tgtEl>
                                      </p:cBhvr>
                                    </p:animEffect>
                                  </p:childTnLst>
                                </p:cTn>
                              </p:par>
                              <p:par>
                                <p:cTn id="78" presetID="35" presetClass="path" presetSubtype="0" accel="50000" decel="50000" fill="hold" nodeType="withEffect">
                                  <p:stCondLst>
                                    <p:cond delay="1280"/>
                                  </p:stCondLst>
                                  <p:childTnLst>
                                    <p:animMotion origin="layout" path="M 0.026041666 4.0407535E-06 L 0 4.0407535E-06 E" pathEditMode="relative" ptsTypes="">
                                      <p:cBhvr>
                                        <p:cTn id="79" dur="1000" fill="hold"/>
                                        <p:tgtEl>
                                          <p:spTgt spid="811"/>
                                        </p:tgtEl>
                                        <p:attrNameLst>
                                          <p:attrName>ppt_x</p:attrName>
                                          <p:attrName>ppt_y</p:attrName>
                                        </p:attrNameLst>
                                      </p:cBhvr>
                                    </p:animMotion>
                                  </p:childTnLst>
                                </p:cTn>
                              </p:par>
                              <p:par>
                                <p:cTn id="80" presetID="10" presetClass="entr" presetSubtype="0" accel="50000" decel="50000" fill="hold" nodeType="withEffect">
                                  <p:stCondLst>
                                    <p:cond delay="1280"/>
                                  </p:stCondLst>
                                  <p:childTnLst>
                                    <p:set>
                                      <p:cBhvr>
                                        <p:cTn id="81" dur="1" fill="hold">
                                          <p:stCondLst>
                                            <p:cond delay="0"/>
                                          </p:stCondLst>
                                        </p:cTn>
                                        <p:tgtEl>
                                          <p:spTgt spid="813"/>
                                        </p:tgtEl>
                                        <p:attrNameLst>
                                          <p:attrName>style.visibility</p:attrName>
                                        </p:attrNameLst>
                                      </p:cBhvr>
                                      <p:to>
                                        <p:strVal val="visible"/>
                                      </p:to>
                                    </p:set>
                                    <p:animEffect transition="in" filter="fade">
                                      <p:cBhvr>
                                        <p:cTn id="82" dur="1000"/>
                                        <p:tgtEl>
                                          <p:spTgt spid="813"/>
                                        </p:tgtEl>
                                      </p:cBhvr>
                                    </p:animEffect>
                                  </p:childTnLst>
                                </p:cTn>
                              </p:par>
                              <p:par>
                                <p:cTn id="83" presetID="35" presetClass="path" presetSubtype="0" accel="50000" decel="50000" fill="hold" nodeType="withEffect">
                                  <p:stCondLst>
                                    <p:cond delay="1280"/>
                                  </p:stCondLst>
                                  <p:childTnLst>
                                    <p:animMotion origin="layout" path="M 0.026041666 4.0407535E-06 L 0 4.0407535E-06 E" pathEditMode="relative" ptsTypes="">
                                      <p:cBhvr>
                                        <p:cTn id="84" dur="1000" fill="hold"/>
                                        <p:tgtEl>
                                          <p:spTgt spid="813"/>
                                        </p:tgtEl>
                                        <p:attrNameLst>
                                          <p:attrName>ppt_x</p:attrName>
                                          <p:attrName>ppt_y</p:attrName>
                                        </p:attrNameLst>
                                      </p:cBhvr>
                                    </p:animMotion>
                                  </p:childTnLst>
                                </p:cTn>
                              </p:par>
                              <p:par>
                                <p:cTn id="85" presetID="10" presetClass="entr" presetSubtype="0" accel="50000" decel="50000" fill="hold" nodeType="withEffect">
                                  <p:stCondLst>
                                    <p:cond delay="1280"/>
                                  </p:stCondLst>
                                  <p:childTnLst>
                                    <p:set>
                                      <p:cBhvr>
                                        <p:cTn id="86" dur="1" fill="hold">
                                          <p:stCondLst>
                                            <p:cond delay="0"/>
                                          </p:stCondLst>
                                        </p:cTn>
                                        <p:tgtEl>
                                          <p:spTgt spid="815"/>
                                        </p:tgtEl>
                                        <p:attrNameLst>
                                          <p:attrName>style.visibility</p:attrName>
                                        </p:attrNameLst>
                                      </p:cBhvr>
                                      <p:to>
                                        <p:strVal val="visible"/>
                                      </p:to>
                                    </p:set>
                                    <p:animEffect transition="in" filter="fade">
                                      <p:cBhvr>
                                        <p:cTn id="87" dur="1000"/>
                                        <p:tgtEl>
                                          <p:spTgt spid="815"/>
                                        </p:tgtEl>
                                      </p:cBhvr>
                                    </p:animEffect>
                                  </p:childTnLst>
                                </p:cTn>
                              </p:par>
                              <p:par>
                                <p:cTn id="88" presetID="35" presetClass="path" presetSubtype="0" accel="50000" decel="50000" fill="hold" nodeType="withEffect">
                                  <p:stCondLst>
                                    <p:cond delay="1280"/>
                                  </p:stCondLst>
                                  <p:childTnLst>
                                    <p:animMotion origin="layout" path="M 0.026041666 4.0407535E-06 L 0 4.0407535E-06 E" pathEditMode="relative" ptsTypes="">
                                      <p:cBhvr>
                                        <p:cTn id="89" dur="1000" fill="hold"/>
                                        <p:tgtEl>
                                          <p:spTgt spid="815"/>
                                        </p:tgtEl>
                                        <p:attrNameLst>
                                          <p:attrName>ppt_x</p:attrName>
                                          <p:attrName>ppt_y</p:attrName>
                                        </p:attrNameLst>
                                      </p:cBhvr>
                                    </p:animMotion>
                                  </p:childTnLst>
                                </p:cTn>
                              </p:par>
                              <p:par>
                                <p:cTn id="90" presetID="10" presetClass="entr" presetSubtype="0" accel="50000" decel="50000" fill="hold" nodeType="withEffect">
                                  <p:stCondLst>
                                    <p:cond delay="1420"/>
                                  </p:stCondLst>
                                  <p:childTnLst>
                                    <p:set>
                                      <p:cBhvr>
                                        <p:cTn id="91" dur="1" fill="hold">
                                          <p:stCondLst>
                                            <p:cond delay="0"/>
                                          </p:stCondLst>
                                        </p:cTn>
                                        <p:tgtEl>
                                          <p:spTgt spid="817"/>
                                        </p:tgtEl>
                                        <p:attrNameLst>
                                          <p:attrName>style.visibility</p:attrName>
                                        </p:attrNameLst>
                                      </p:cBhvr>
                                      <p:to>
                                        <p:strVal val="visible"/>
                                      </p:to>
                                    </p:set>
                                    <p:animEffect transition="in" filter="fade">
                                      <p:cBhvr>
                                        <p:cTn id="92" dur="1000"/>
                                        <p:tgtEl>
                                          <p:spTgt spid="817"/>
                                        </p:tgtEl>
                                      </p:cBhvr>
                                    </p:animEffect>
                                  </p:childTnLst>
                                </p:cTn>
                              </p:par>
                              <p:par>
                                <p:cTn id="93" presetID="35" presetClass="path" presetSubtype="0" accel="50000" decel="50000" fill="hold" nodeType="withEffect">
                                  <p:stCondLst>
                                    <p:cond delay="1420"/>
                                  </p:stCondLst>
                                  <p:childTnLst>
                                    <p:animMotion origin="layout" path="M 0.026040364 4.0407535E-06 L -1.3033549E-06 4.0407535E-06 E" pathEditMode="relative" ptsTypes="">
                                      <p:cBhvr>
                                        <p:cTn id="94" dur="1000" fill="hold"/>
                                        <p:tgtEl>
                                          <p:spTgt spid="817"/>
                                        </p:tgtEl>
                                        <p:attrNameLst>
                                          <p:attrName>ppt_x</p:attrName>
                                          <p:attrName>ppt_y</p:attrName>
                                        </p:attrNameLst>
                                      </p:cBhvr>
                                    </p:animMotion>
                                  </p:childTnLst>
                                </p:cTn>
                              </p:par>
                              <p:par>
                                <p:cTn id="95" presetID="10" presetClass="entr" presetSubtype="0" accel="50000" decel="50000" fill="hold" nodeType="withEffect">
                                  <p:stCondLst>
                                    <p:cond delay="1420"/>
                                  </p:stCondLst>
                                  <p:childTnLst>
                                    <p:set>
                                      <p:cBhvr>
                                        <p:cTn id="96" dur="1" fill="hold">
                                          <p:stCondLst>
                                            <p:cond delay="0"/>
                                          </p:stCondLst>
                                        </p:cTn>
                                        <p:tgtEl>
                                          <p:spTgt spid="819"/>
                                        </p:tgtEl>
                                        <p:attrNameLst>
                                          <p:attrName>style.visibility</p:attrName>
                                        </p:attrNameLst>
                                      </p:cBhvr>
                                      <p:to>
                                        <p:strVal val="visible"/>
                                      </p:to>
                                    </p:set>
                                    <p:animEffect transition="in" filter="fade">
                                      <p:cBhvr>
                                        <p:cTn id="97" dur="1000"/>
                                        <p:tgtEl>
                                          <p:spTgt spid="819"/>
                                        </p:tgtEl>
                                      </p:cBhvr>
                                    </p:animEffect>
                                  </p:childTnLst>
                                </p:cTn>
                              </p:par>
                              <p:par>
                                <p:cTn id="98" presetID="35" presetClass="path" presetSubtype="0" accel="50000" decel="50000" fill="hold" nodeType="withEffect">
                                  <p:stCondLst>
                                    <p:cond delay="1420"/>
                                  </p:stCondLst>
                                  <p:childTnLst>
                                    <p:animMotion origin="layout" path="M 0.026041666 4.0407535E-06 L 0 4.0407535E-06 E" pathEditMode="relative" ptsTypes="">
                                      <p:cBhvr>
                                        <p:cTn id="99" dur="1000" fill="hold"/>
                                        <p:tgtEl>
                                          <p:spTgt spid="819"/>
                                        </p:tgtEl>
                                        <p:attrNameLst>
                                          <p:attrName>ppt_x</p:attrName>
                                          <p:attrName>ppt_y</p:attrName>
                                        </p:attrNameLst>
                                      </p:cBhvr>
                                    </p:animMotion>
                                  </p:childTnLst>
                                </p:cTn>
                              </p:par>
                              <p:par>
                                <p:cTn id="100" presetID="10" presetClass="entr" presetSubtype="0" accel="50000" decel="50000" fill="hold" nodeType="withEffect">
                                  <p:stCondLst>
                                    <p:cond delay="1420"/>
                                  </p:stCondLst>
                                  <p:childTnLst>
                                    <p:set>
                                      <p:cBhvr>
                                        <p:cTn id="101" dur="1" fill="hold">
                                          <p:stCondLst>
                                            <p:cond delay="0"/>
                                          </p:stCondLst>
                                        </p:cTn>
                                        <p:tgtEl>
                                          <p:spTgt spid="821"/>
                                        </p:tgtEl>
                                        <p:attrNameLst>
                                          <p:attrName>style.visibility</p:attrName>
                                        </p:attrNameLst>
                                      </p:cBhvr>
                                      <p:to>
                                        <p:strVal val="visible"/>
                                      </p:to>
                                    </p:set>
                                    <p:animEffect transition="in" filter="fade">
                                      <p:cBhvr>
                                        <p:cTn id="102" dur="1000"/>
                                        <p:tgtEl>
                                          <p:spTgt spid="821"/>
                                        </p:tgtEl>
                                      </p:cBhvr>
                                    </p:animEffect>
                                  </p:childTnLst>
                                </p:cTn>
                              </p:par>
                              <p:par>
                                <p:cTn id="103" presetID="35" presetClass="path" presetSubtype="0" accel="50000" decel="50000" fill="hold" nodeType="withEffect">
                                  <p:stCondLst>
                                    <p:cond delay="1420"/>
                                  </p:stCondLst>
                                  <p:childTnLst>
                                    <p:animMotion origin="layout" path="M 0.026041666 4.0407535E-06 L 0 4.0407535E-06 E" pathEditMode="relative" ptsTypes="">
                                      <p:cBhvr>
                                        <p:cTn id="104" dur="1000" fill="hold"/>
                                        <p:tgtEl>
                                          <p:spTgt spid="821"/>
                                        </p:tgtEl>
                                        <p:attrNameLst>
                                          <p:attrName>ppt_x</p:attrName>
                                          <p:attrName>ppt_y</p:attrName>
                                        </p:attrNameLst>
                                      </p:cBhvr>
                                    </p:animMotion>
                                  </p:childTnLst>
                                </p:cTn>
                              </p:par>
                              <p:par>
                                <p:cTn id="105" presetID="10" presetClass="entr" presetSubtype="0" accel="50000" decel="50000" fill="hold" nodeType="withEffect">
                                  <p:stCondLst>
                                    <p:cond delay="1420"/>
                                  </p:stCondLst>
                                  <p:childTnLst>
                                    <p:set>
                                      <p:cBhvr>
                                        <p:cTn id="106" dur="1" fill="hold">
                                          <p:stCondLst>
                                            <p:cond delay="0"/>
                                          </p:stCondLst>
                                        </p:cTn>
                                        <p:tgtEl>
                                          <p:spTgt spid="823"/>
                                        </p:tgtEl>
                                        <p:attrNameLst>
                                          <p:attrName>style.visibility</p:attrName>
                                        </p:attrNameLst>
                                      </p:cBhvr>
                                      <p:to>
                                        <p:strVal val="visible"/>
                                      </p:to>
                                    </p:set>
                                    <p:animEffect transition="in" filter="fade">
                                      <p:cBhvr>
                                        <p:cTn id="107" dur="1000"/>
                                        <p:tgtEl>
                                          <p:spTgt spid="823"/>
                                        </p:tgtEl>
                                      </p:cBhvr>
                                    </p:animEffect>
                                  </p:childTnLst>
                                </p:cTn>
                              </p:par>
                              <p:par>
                                <p:cTn id="108" presetID="35" presetClass="path" presetSubtype="0" accel="50000" decel="50000" fill="hold" nodeType="withEffect">
                                  <p:stCondLst>
                                    <p:cond delay="1420"/>
                                  </p:stCondLst>
                                  <p:childTnLst>
                                    <p:animMotion origin="layout" path="M 0.026041666 4.0407535E-06 L 0 4.0407535E-06 E" pathEditMode="relative" ptsTypes="">
                                      <p:cBhvr>
                                        <p:cTn id="109" dur="1000" fill="hold"/>
                                        <p:tgtEl>
                                          <p:spTgt spid="823"/>
                                        </p:tgtEl>
                                        <p:attrNameLst>
                                          <p:attrName>ppt_x</p:attrName>
                                          <p:attrName>ppt_y</p:attrName>
                                        </p:attrNameLst>
                                      </p:cBhvr>
                                    </p:animMotion>
                                  </p:childTnLst>
                                </p:cTn>
                              </p:par>
                              <p:par>
                                <p:cTn id="110" presetID="10" presetClass="entr" presetSubtype="0" accel="50000" decel="50000" fill="hold" nodeType="withEffect">
                                  <p:stCondLst>
                                    <p:cond delay="1560"/>
                                  </p:stCondLst>
                                  <p:childTnLst>
                                    <p:set>
                                      <p:cBhvr>
                                        <p:cTn id="111" dur="1" fill="hold">
                                          <p:stCondLst>
                                            <p:cond delay="0"/>
                                          </p:stCondLst>
                                        </p:cTn>
                                        <p:tgtEl>
                                          <p:spTgt spid="825"/>
                                        </p:tgtEl>
                                        <p:attrNameLst>
                                          <p:attrName>style.visibility</p:attrName>
                                        </p:attrNameLst>
                                      </p:cBhvr>
                                      <p:to>
                                        <p:strVal val="visible"/>
                                      </p:to>
                                    </p:set>
                                    <p:animEffect transition="in" filter="fade">
                                      <p:cBhvr>
                                        <p:cTn id="112" dur="1000"/>
                                        <p:tgtEl>
                                          <p:spTgt spid="825"/>
                                        </p:tgtEl>
                                      </p:cBhvr>
                                    </p:animEffect>
                                  </p:childTnLst>
                                </p:cTn>
                              </p:par>
                              <p:par>
                                <p:cTn id="113" presetID="35" presetClass="path" presetSubtype="0" accel="50000" decel="50000" fill="hold" nodeType="withEffect">
                                  <p:stCondLst>
                                    <p:cond delay="1560"/>
                                  </p:stCondLst>
                                  <p:childTnLst>
                                    <p:animMotion origin="layout" path="M 0.02604332 4.0407535E-06 L 1.6530355E-06 4.0407535E-06 E" pathEditMode="relative" ptsTypes="">
                                      <p:cBhvr>
                                        <p:cTn id="114" dur="1000" fill="hold"/>
                                        <p:tgtEl>
                                          <p:spTgt spid="825"/>
                                        </p:tgtEl>
                                        <p:attrNameLst>
                                          <p:attrName>ppt_x</p:attrName>
                                          <p:attrName>ppt_y</p:attrName>
                                        </p:attrNameLst>
                                      </p:cBhvr>
                                    </p:animMotion>
                                  </p:childTnLst>
                                </p:cTn>
                              </p:par>
                              <p:par>
                                <p:cTn id="115" presetID="10" presetClass="entr" presetSubtype="0" accel="50000" decel="50000" fill="hold" nodeType="withEffect">
                                  <p:stCondLst>
                                    <p:cond delay="1840"/>
                                  </p:stCondLst>
                                  <p:childTnLst>
                                    <p:set>
                                      <p:cBhvr>
                                        <p:cTn id="116" dur="1" fill="hold">
                                          <p:stCondLst>
                                            <p:cond delay="0"/>
                                          </p:stCondLst>
                                        </p:cTn>
                                        <p:tgtEl>
                                          <p:spTgt spid="827"/>
                                        </p:tgtEl>
                                        <p:attrNameLst>
                                          <p:attrName>style.visibility</p:attrName>
                                        </p:attrNameLst>
                                      </p:cBhvr>
                                      <p:to>
                                        <p:strVal val="visible"/>
                                      </p:to>
                                    </p:set>
                                    <p:animEffect transition="in" filter="fade">
                                      <p:cBhvr>
                                        <p:cTn id="117" dur="1000"/>
                                        <p:tgtEl>
                                          <p:spTgt spid="827"/>
                                        </p:tgtEl>
                                      </p:cBhvr>
                                    </p:animEffect>
                                  </p:childTnLst>
                                </p:cTn>
                              </p:par>
                              <p:par>
                                <p:cTn id="118" presetID="35" presetClass="path" presetSubtype="0" accel="50000" decel="50000" fill="hold" nodeType="withEffect">
                                  <p:stCondLst>
                                    <p:cond delay="1840"/>
                                  </p:stCondLst>
                                  <p:childTnLst>
                                    <p:animMotion origin="layout" path="M 0.026041666 0 L 0 0 E" pathEditMode="relative" ptsTypes="">
                                      <p:cBhvr>
                                        <p:cTn id="119" dur="1000" fill="hold"/>
                                        <p:tgtEl>
                                          <p:spTgt spid="827"/>
                                        </p:tgtEl>
                                        <p:attrNameLst>
                                          <p:attrName>ppt_x</p:attrName>
                                          <p:attrName>ppt_y</p:attrName>
                                        </p:attrNameLst>
                                      </p:cBhvr>
                                    </p:animMotion>
                                  </p:childTnLst>
                                </p:cTn>
                              </p:par>
                              <p:par>
                                <p:cTn id="120" presetID="10" presetClass="entr" presetSubtype="0" accel="50000" decel="50000" fill="hold" nodeType="withEffect">
                                  <p:stCondLst>
                                    <p:cond delay="1840"/>
                                  </p:stCondLst>
                                  <p:childTnLst>
                                    <p:set>
                                      <p:cBhvr>
                                        <p:cTn id="121" dur="1" fill="hold">
                                          <p:stCondLst>
                                            <p:cond delay="0"/>
                                          </p:stCondLst>
                                        </p:cTn>
                                        <p:tgtEl>
                                          <p:spTgt spid="829"/>
                                        </p:tgtEl>
                                        <p:attrNameLst>
                                          <p:attrName>style.visibility</p:attrName>
                                        </p:attrNameLst>
                                      </p:cBhvr>
                                      <p:to>
                                        <p:strVal val="visible"/>
                                      </p:to>
                                    </p:set>
                                    <p:animEffect transition="in" filter="fade">
                                      <p:cBhvr>
                                        <p:cTn id="122" dur="1000"/>
                                        <p:tgtEl>
                                          <p:spTgt spid="829"/>
                                        </p:tgtEl>
                                      </p:cBhvr>
                                    </p:animEffect>
                                  </p:childTnLst>
                                </p:cTn>
                              </p:par>
                              <p:par>
                                <p:cTn id="123" presetID="35" presetClass="path" presetSubtype="0" accel="50000" decel="50000" fill="hold" nodeType="withEffect">
                                  <p:stCondLst>
                                    <p:cond delay="1840"/>
                                  </p:stCondLst>
                                  <p:childTnLst>
                                    <p:animMotion origin="layout" path="M 0.026041666 0 L 0 0 E" pathEditMode="relative" ptsTypes="">
                                      <p:cBhvr>
                                        <p:cTn id="124" dur="1000" fill="hold"/>
                                        <p:tgtEl>
                                          <p:spTgt spid="829"/>
                                        </p:tgtEl>
                                        <p:attrNameLst>
                                          <p:attrName>ppt_x</p:attrName>
                                          <p:attrName>ppt_y</p:attrName>
                                        </p:attrNameLst>
                                      </p:cBhvr>
                                    </p:animMotion>
                                  </p:childTnLst>
                                </p:cTn>
                              </p:par>
                              <p:par>
                                <p:cTn id="125" presetID="10" presetClass="entr" presetSubtype="0" accel="50000" decel="50000" fill="hold" nodeType="withEffect">
                                  <p:stCondLst>
                                    <p:cond delay="1840"/>
                                  </p:stCondLst>
                                  <p:childTnLst>
                                    <p:set>
                                      <p:cBhvr>
                                        <p:cTn id="126" dur="1" fill="hold">
                                          <p:stCondLst>
                                            <p:cond delay="0"/>
                                          </p:stCondLst>
                                        </p:cTn>
                                        <p:tgtEl>
                                          <p:spTgt spid="831"/>
                                        </p:tgtEl>
                                        <p:attrNameLst>
                                          <p:attrName>style.visibility</p:attrName>
                                        </p:attrNameLst>
                                      </p:cBhvr>
                                      <p:to>
                                        <p:strVal val="visible"/>
                                      </p:to>
                                    </p:set>
                                    <p:animEffect transition="in" filter="fade">
                                      <p:cBhvr>
                                        <p:cTn id="127" dur="1000"/>
                                        <p:tgtEl>
                                          <p:spTgt spid="831"/>
                                        </p:tgtEl>
                                      </p:cBhvr>
                                    </p:animEffect>
                                  </p:childTnLst>
                                </p:cTn>
                              </p:par>
                              <p:par>
                                <p:cTn id="128" presetID="35" presetClass="path" presetSubtype="0" accel="50000" decel="50000" fill="hold" nodeType="withEffect">
                                  <p:stCondLst>
                                    <p:cond delay="1840"/>
                                  </p:stCondLst>
                                  <p:childTnLst>
                                    <p:animMotion origin="layout" path="M 0.026041666 0 L 0 0 E" pathEditMode="relative" ptsTypes="">
                                      <p:cBhvr>
                                        <p:cTn id="129" dur="1000" fill="hold"/>
                                        <p:tgtEl>
                                          <p:spTgt spid="831"/>
                                        </p:tgtEl>
                                        <p:attrNameLst>
                                          <p:attrName>ppt_x</p:attrName>
                                          <p:attrName>ppt_y</p:attrName>
                                        </p:attrNameLst>
                                      </p:cBhvr>
                                    </p:animMotion>
                                  </p:childTnLst>
                                </p:cTn>
                              </p:par>
                              <p:par>
                                <p:cTn id="130" presetID="10" presetClass="entr" presetSubtype="0" accel="50000" decel="50000" fill="hold" nodeType="withEffect">
                                  <p:stCondLst>
                                    <p:cond delay="1980"/>
                                  </p:stCondLst>
                                  <p:childTnLst>
                                    <p:set>
                                      <p:cBhvr>
                                        <p:cTn id="131" dur="1" fill="hold">
                                          <p:stCondLst>
                                            <p:cond delay="0"/>
                                          </p:stCondLst>
                                        </p:cTn>
                                        <p:tgtEl>
                                          <p:spTgt spid="833"/>
                                        </p:tgtEl>
                                        <p:attrNameLst>
                                          <p:attrName>style.visibility</p:attrName>
                                        </p:attrNameLst>
                                      </p:cBhvr>
                                      <p:to>
                                        <p:strVal val="visible"/>
                                      </p:to>
                                    </p:set>
                                    <p:animEffect transition="in" filter="fade">
                                      <p:cBhvr>
                                        <p:cTn id="132" dur="1000"/>
                                        <p:tgtEl>
                                          <p:spTgt spid="833"/>
                                        </p:tgtEl>
                                      </p:cBhvr>
                                    </p:animEffect>
                                  </p:childTnLst>
                                </p:cTn>
                              </p:par>
                              <p:par>
                                <p:cTn id="133" presetID="35" presetClass="path" presetSubtype="0" accel="50000" decel="50000" fill="hold" nodeType="withEffect">
                                  <p:stCondLst>
                                    <p:cond delay="1980"/>
                                  </p:stCondLst>
                                  <p:childTnLst>
                                    <p:animMotion origin="layout" path="M 0.026041666 0 L 0 0 E" pathEditMode="relative" ptsTypes="">
                                      <p:cBhvr>
                                        <p:cTn id="134" dur="1000" fill="hold"/>
                                        <p:tgtEl>
                                          <p:spTgt spid="833"/>
                                        </p:tgtEl>
                                        <p:attrNameLst>
                                          <p:attrName>ppt_x</p:attrName>
                                          <p:attrName>ppt_y</p:attrName>
                                        </p:attrNameLst>
                                      </p:cBhvr>
                                    </p:animMotion>
                                  </p:childTnLst>
                                </p:cTn>
                              </p:par>
                              <p:par>
                                <p:cTn id="135" presetID="10" presetClass="entr" presetSubtype="0" accel="50000" decel="50000" fill="hold" nodeType="withEffect">
                                  <p:stCondLst>
                                    <p:cond delay="1700"/>
                                  </p:stCondLst>
                                  <p:childTnLst>
                                    <p:set>
                                      <p:cBhvr>
                                        <p:cTn id="136" dur="1" fill="hold">
                                          <p:stCondLst>
                                            <p:cond delay="0"/>
                                          </p:stCondLst>
                                        </p:cTn>
                                        <p:tgtEl>
                                          <p:spTgt spid="835"/>
                                        </p:tgtEl>
                                        <p:attrNameLst>
                                          <p:attrName>style.visibility</p:attrName>
                                        </p:attrNameLst>
                                      </p:cBhvr>
                                      <p:to>
                                        <p:strVal val="visible"/>
                                      </p:to>
                                    </p:set>
                                    <p:animEffect transition="in" filter="fade">
                                      <p:cBhvr>
                                        <p:cTn id="137" dur="1000"/>
                                        <p:tgtEl>
                                          <p:spTgt spid="835"/>
                                        </p:tgtEl>
                                      </p:cBhvr>
                                    </p:animEffect>
                                  </p:childTnLst>
                                </p:cTn>
                              </p:par>
                              <p:par>
                                <p:cTn id="138" presetID="35" presetClass="path" presetSubtype="0" accel="50000" decel="50000" fill="hold" nodeType="withEffect">
                                  <p:stCondLst>
                                    <p:cond delay="1700"/>
                                  </p:stCondLst>
                                  <p:childTnLst>
                                    <p:animMotion origin="layout" path="M 0.026041666 0 L 0 0 E" pathEditMode="relative" ptsTypes="">
                                      <p:cBhvr>
                                        <p:cTn id="139" dur="1000" fill="hold"/>
                                        <p:tgtEl>
                                          <p:spTgt spid="835"/>
                                        </p:tgtEl>
                                        <p:attrNameLst>
                                          <p:attrName>ppt_x</p:attrName>
                                          <p:attrName>ppt_y</p:attrName>
                                        </p:attrNameLst>
                                      </p:cBhvr>
                                    </p:animMotion>
                                  </p:childTnLst>
                                </p:cTn>
                              </p:par>
                              <p:par>
                                <p:cTn id="140" presetID="10" presetClass="entr" presetSubtype="0" accel="50000" decel="50000" fill="hold" nodeType="withEffect">
                                  <p:stCondLst>
                                    <p:cond delay="1560"/>
                                  </p:stCondLst>
                                  <p:childTnLst>
                                    <p:set>
                                      <p:cBhvr>
                                        <p:cTn id="141" dur="1" fill="hold">
                                          <p:stCondLst>
                                            <p:cond delay="0"/>
                                          </p:stCondLst>
                                        </p:cTn>
                                        <p:tgtEl>
                                          <p:spTgt spid="837"/>
                                        </p:tgtEl>
                                        <p:attrNameLst>
                                          <p:attrName>style.visibility</p:attrName>
                                        </p:attrNameLst>
                                      </p:cBhvr>
                                      <p:to>
                                        <p:strVal val="visible"/>
                                      </p:to>
                                    </p:set>
                                    <p:animEffect transition="in" filter="fade">
                                      <p:cBhvr>
                                        <p:cTn id="142" dur="1000"/>
                                        <p:tgtEl>
                                          <p:spTgt spid="837"/>
                                        </p:tgtEl>
                                      </p:cBhvr>
                                    </p:animEffect>
                                  </p:childTnLst>
                                </p:cTn>
                              </p:par>
                              <p:par>
                                <p:cTn id="143" presetID="35" presetClass="path" presetSubtype="0" accel="50000" decel="50000" fill="hold" nodeType="withEffect">
                                  <p:stCondLst>
                                    <p:cond delay="1560"/>
                                  </p:stCondLst>
                                  <p:childTnLst>
                                    <p:animMotion origin="layout" path="M 0.026040046 4.0690106E-06 L -1.6212464E-06 4.0690106E-06 E" pathEditMode="relative" ptsTypes="">
                                      <p:cBhvr>
                                        <p:cTn id="144" dur="1000" fill="hold"/>
                                        <p:tgtEl>
                                          <p:spTgt spid="837"/>
                                        </p:tgtEl>
                                        <p:attrNameLst>
                                          <p:attrName>ppt_x</p:attrName>
                                          <p:attrName>ppt_y</p:attrName>
                                        </p:attrNameLst>
                                      </p:cBhvr>
                                    </p:animMotion>
                                  </p:childTnLst>
                                </p:cTn>
                              </p:par>
                              <p:par>
                                <p:cTn id="145" presetID="10" presetClass="entr" presetSubtype="0" accel="50000" decel="50000" fill="hold" nodeType="withEffect">
                                  <p:stCondLst>
                                    <p:cond delay="1560"/>
                                  </p:stCondLst>
                                  <p:childTnLst>
                                    <p:set>
                                      <p:cBhvr>
                                        <p:cTn id="146" dur="1" fill="hold">
                                          <p:stCondLst>
                                            <p:cond delay="0"/>
                                          </p:stCondLst>
                                        </p:cTn>
                                        <p:tgtEl>
                                          <p:spTgt spid="839"/>
                                        </p:tgtEl>
                                        <p:attrNameLst>
                                          <p:attrName>style.visibility</p:attrName>
                                        </p:attrNameLst>
                                      </p:cBhvr>
                                      <p:to>
                                        <p:strVal val="visible"/>
                                      </p:to>
                                    </p:set>
                                    <p:animEffect transition="in" filter="fade">
                                      <p:cBhvr>
                                        <p:cTn id="147" dur="1000"/>
                                        <p:tgtEl>
                                          <p:spTgt spid="839"/>
                                        </p:tgtEl>
                                      </p:cBhvr>
                                    </p:animEffect>
                                  </p:childTnLst>
                                </p:cTn>
                              </p:par>
                              <p:par>
                                <p:cTn id="148" presetID="35" presetClass="path" presetSubtype="0" accel="50000" decel="50000" fill="hold" nodeType="withEffect">
                                  <p:stCondLst>
                                    <p:cond delay="1560"/>
                                  </p:stCondLst>
                                  <p:childTnLst>
                                    <p:animMotion origin="layout" path="M 0.026040046 4.0690106E-06 L -1.6212464E-06 4.0690106E-06 E" pathEditMode="relative" ptsTypes="">
                                      <p:cBhvr>
                                        <p:cTn id="149" dur="1000" fill="hold"/>
                                        <p:tgtEl>
                                          <p:spTgt spid="839"/>
                                        </p:tgtEl>
                                        <p:attrNameLst>
                                          <p:attrName>ppt_x</p:attrName>
                                          <p:attrName>ppt_y</p:attrName>
                                        </p:attrNameLst>
                                      </p:cBhvr>
                                    </p:animMotion>
                                  </p:childTnLst>
                                </p:cTn>
                              </p:par>
                              <p:par>
                                <p:cTn id="150" presetID="10" presetClass="entr" presetSubtype="0" accel="50000" decel="50000" fill="hold" nodeType="withEffect">
                                  <p:stCondLst>
                                    <p:cond delay="1560"/>
                                  </p:stCondLst>
                                  <p:childTnLst>
                                    <p:set>
                                      <p:cBhvr>
                                        <p:cTn id="151" dur="1" fill="hold">
                                          <p:stCondLst>
                                            <p:cond delay="0"/>
                                          </p:stCondLst>
                                        </p:cTn>
                                        <p:tgtEl>
                                          <p:spTgt spid="841"/>
                                        </p:tgtEl>
                                        <p:attrNameLst>
                                          <p:attrName>style.visibility</p:attrName>
                                        </p:attrNameLst>
                                      </p:cBhvr>
                                      <p:to>
                                        <p:strVal val="visible"/>
                                      </p:to>
                                    </p:set>
                                    <p:animEffect transition="in" filter="fade">
                                      <p:cBhvr>
                                        <p:cTn id="152" dur="1000"/>
                                        <p:tgtEl>
                                          <p:spTgt spid="841"/>
                                        </p:tgtEl>
                                      </p:cBhvr>
                                    </p:animEffect>
                                  </p:childTnLst>
                                </p:cTn>
                              </p:par>
                              <p:par>
                                <p:cTn id="153" presetID="35" presetClass="path" presetSubtype="0" accel="50000" decel="50000" fill="hold" nodeType="withEffect">
                                  <p:stCondLst>
                                    <p:cond delay="1560"/>
                                  </p:stCondLst>
                                  <p:childTnLst>
                                    <p:animMotion origin="layout" path="M 0.026040046 4.0690106E-06 L -1.6212464E-06 4.0690106E-06 E" pathEditMode="relative" ptsTypes="">
                                      <p:cBhvr>
                                        <p:cTn id="154" dur="1000" fill="hold"/>
                                        <p:tgtEl>
                                          <p:spTgt spid="841"/>
                                        </p:tgtEl>
                                        <p:attrNameLst>
                                          <p:attrName>ppt_x</p:attrName>
                                          <p:attrName>ppt_y</p:attrName>
                                        </p:attrNameLst>
                                      </p:cBhvr>
                                    </p:animMotion>
                                  </p:childTnLst>
                                </p:cTn>
                              </p:par>
                              <p:par>
                                <p:cTn id="155" presetID="10" presetClass="entr" presetSubtype="0" accel="50000" decel="50000" fill="hold" nodeType="withEffect">
                                  <p:stCondLst>
                                    <p:cond delay="1840"/>
                                  </p:stCondLst>
                                  <p:childTnLst>
                                    <p:set>
                                      <p:cBhvr>
                                        <p:cTn id="156" dur="1" fill="hold">
                                          <p:stCondLst>
                                            <p:cond delay="0"/>
                                          </p:stCondLst>
                                        </p:cTn>
                                        <p:tgtEl>
                                          <p:spTgt spid="843"/>
                                        </p:tgtEl>
                                        <p:attrNameLst>
                                          <p:attrName>style.visibility</p:attrName>
                                        </p:attrNameLst>
                                      </p:cBhvr>
                                      <p:to>
                                        <p:strVal val="visible"/>
                                      </p:to>
                                    </p:set>
                                    <p:animEffect transition="in" filter="fade">
                                      <p:cBhvr>
                                        <p:cTn id="157" dur="1000"/>
                                        <p:tgtEl>
                                          <p:spTgt spid="843"/>
                                        </p:tgtEl>
                                      </p:cBhvr>
                                    </p:animEffect>
                                  </p:childTnLst>
                                </p:cTn>
                              </p:par>
                              <p:par>
                                <p:cTn id="158" presetID="35" presetClass="path" presetSubtype="0" accel="50000" decel="50000" fill="hold" nodeType="withEffect">
                                  <p:stCondLst>
                                    <p:cond delay="1840"/>
                                  </p:stCondLst>
                                  <p:childTnLst>
                                    <p:animMotion origin="layout" path="M 0.026041666 4.0690106E-06 L 0 4.0690106E-06 E" pathEditMode="relative" ptsTypes="">
                                      <p:cBhvr>
                                        <p:cTn id="159" dur="1000" fill="hold"/>
                                        <p:tgtEl>
                                          <p:spTgt spid="843"/>
                                        </p:tgtEl>
                                        <p:attrNameLst>
                                          <p:attrName>ppt_x</p:attrName>
                                          <p:attrName>ppt_y</p:attrName>
                                        </p:attrNameLst>
                                      </p:cBhvr>
                                    </p:animMotion>
                                  </p:childTnLst>
                                </p:cTn>
                              </p:par>
                              <p:par>
                                <p:cTn id="160" presetID="10" presetClass="entr" presetSubtype="0" accel="50000" decel="50000" fill="hold" nodeType="withEffect">
                                  <p:stCondLst>
                                    <p:cond delay="1700"/>
                                  </p:stCondLst>
                                  <p:childTnLst>
                                    <p:set>
                                      <p:cBhvr>
                                        <p:cTn id="161" dur="1" fill="hold">
                                          <p:stCondLst>
                                            <p:cond delay="0"/>
                                          </p:stCondLst>
                                        </p:cTn>
                                        <p:tgtEl>
                                          <p:spTgt spid="845"/>
                                        </p:tgtEl>
                                        <p:attrNameLst>
                                          <p:attrName>style.visibility</p:attrName>
                                        </p:attrNameLst>
                                      </p:cBhvr>
                                      <p:to>
                                        <p:strVal val="visible"/>
                                      </p:to>
                                    </p:set>
                                    <p:animEffect transition="in" filter="fade">
                                      <p:cBhvr>
                                        <p:cTn id="162" dur="1000"/>
                                        <p:tgtEl>
                                          <p:spTgt spid="845"/>
                                        </p:tgtEl>
                                      </p:cBhvr>
                                    </p:animEffect>
                                  </p:childTnLst>
                                </p:cTn>
                              </p:par>
                              <p:par>
                                <p:cTn id="163" presetID="35" presetClass="path" presetSubtype="0" accel="50000" decel="50000" fill="hold" nodeType="withEffect">
                                  <p:stCondLst>
                                    <p:cond delay="1700"/>
                                  </p:stCondLst>
                                  <p:childTnLst>
                                    <p:animMotion origin="layout" path="M 0.026041985 4.0690106E-06 L 3.1789145E-07 4.0690106E-06 E" pathEditMode="relative" ptsTypes="">
                                      <p:cBhvr>
                                        <p:cTn id="164" dur="1000" fill="hold"/>
                                        <p:tgtEl>
                                          <p:spTgt spid="845"/>
                                        </p:tgtEl>
                                        <p:attrNameLst>
                                          <p:attrName>ppt_x</p:attrName>
                                          <p:attrName>ppt_y</p:attrName>
                                        </p:attrNameLst>
                                      </p:cBhvr>
                                    </p:animMotion>
                                  </p:childTnLst>
                                </p:cTn>
                              </p:par>
                              <p:par>
                                <p:cTn id="165" presetID="10" presetClass="entr" presetSubtype="0" accel="50000" decel="50000" fill="hold" nodeType="withEffect">
                                  <p:stCondLst>
                                    <p:cond delay="1700"/>
                                  </p:stCondLst>
                                  <p:childTnLst>
                                    <p:set>
                                      <p:cBhvr>
                                        <p:cTn id="166" dur="1" fill="hold">
                                          <p:stCondLst>
                                            <p:cond delay="0"/>
                                          </p:stCondLst>
                                        </p:cTn>
                                        <p:tgtEl>
                                          <p:spTgt spid="847"/>
                                        </p:tgtEl>
                                        <p:attrNameLst>
                                          <p:attrName>style.visibility</p:attrName>
                                        </p:attrNameLst>
                                      </p:cBhvr>
                                      <p:to>
                                        <p:strVal val="visible"/>
                                      </p:to>
                                    </p:set>
                                    <p:animEffect transition="in" filter="fade">
                                      <p:cBhvr>
                                        <p:cTn id="167" dur="1000"/>
                                        <p:tgtEl>
                                          <p:spTgt spid="847"/>
                                        </p:tgtEl>
                                      </p:cBhvr>
                                    </p:animEffect>
                                  </p:childTnLst>
                                </p:cTn>
                              </p:par>
                              <p:par>
                                <p:cTn id="168" presetID="35" presetClass="path" presetSubtype="0" accel="50000" decel="50000" fill="hold" nodeType="withEffect">
                                  <p:stCondLst>
                                    <p:cond delay="1700"/>
                                  </p:stCondLst>
                                  <p:childTnLst>
                                    <p:animMotion origin="layout" path="M 0.026041985 4.0690106E-06 L 3.1789145E-07 4.0690106E-06 E" pathEditMode="relative" ptsTypes="">
                                      <p:cBhvr>
                                        <p:cTn id="169" dur="1000" fill="hold"/>
                                        <p:tgtEl>
                                          <p:spTgt spid="847"/>
                                        </p:tgtEl>
                                        <p:attrNameLst>
                                          <p:attrName>ppt_x</p:attrName>
                                          <p:attrName>ppt_y</p:attrName>
                                        </p:attrNameLst>
                                      </p:cBhvr>
                                    </p:animMotion>
                                  </p:childTnLst>
                                </p:cTn>
                              </p:par>
                              <p:par>
                                <p:cTn id="170" presetID="10" presetClass="entr" presetSubtype="0" accel="50000" decel="50000" fill="hold" nodeType="withEffect">
                                  <p:stCondLst>
                                    <p:cond delay="1700"/>
                                  </p:stCondLst>
                                  <p:childTnLst>
                                    <p:set>
                                      <p:cBhvr>
                                        <p:cTn id="171" dur="1" fill="hold">
                                          <p:stCondLst>
                                            <p:cond delay="0"/>
                                          </p:stCondLst>
                                        </p:cTn>
                                        <p:tgtEl>
                                          <p:spTgt spid="849"/>
                                        </p:tgtEl>
                                        <p:attrNameLst>
                                          <p:attrName>style.visibility</p:attrName>
                                        </p:attrNameLst>
                                      </p:cBhvr>
                                      <p:to>
                                        <p:strVal val="visible"/>
                                      </p:to>
                                    </p:set>
                                    <p:animEffect transition="in" filter="fade">
                                      <p:cBhvr>
                                        <p:cTn id="172" dur="1000"/>
                                        <p:tgtEl>
                                          <p:spTgt spid="849"/>
                                        </p:tgtEl>
                                      </p:cBhvr>
                                    </p:animEffect>
                                  </p:childTnLst>
                                </p:cTn>
                              </p:par>
                              <p:par>
                                <p:cTn id="173" presetID="35" presetClass="path" presetSubtype="0" accel="50000" decel="50000" fill="hold" nodeType="withEffect">
                                  <p:stCondLst>
                                    <p:cond delay="1700"/>
                                  </p:stCondLst>
                                  <p:childTnLst>
                                    <p:animMotion origin="layout" path="M 0.026041985 4.0690106E-06 L 3.1789145E-07 4.0690106E-06 E" pathEditMode="relative" ptsTypes="">
                                      <p:cBhvr>
                                        <p:cTn id="174" dur="1000" fill="hold"/>
                                        <p:tgtEl>
                                          <p:spTgt spid="849"/>
                                        </p:tgtEl>
                                        <p:attrNameLst>
                                          <p:attrName>ppt_x</p:attrName>
                                          <p:attrName>ppt_y</p:attrName>
                                        </p:attrNameLst>
                                      </p:cBhvr>
                                    </p:animMotion>
                                  </p:childTnLst>
                                </p:cTn>
                              </p:par>
                              <p:par>
                                <p:cTn id="175" presetID="10" presetClass="entr" presetSubtype="0" accel="50000" decel="50000" fill="hold" nodeType="withEffect">
                                  <p:stCondLst>
                                    <p:cond delay="1980"/>
                                  </p:stCondLst>
                                  <p:childTnLst>
                                    <p:set>
                                      <p:cBhvr>
                                        <p:cTn id="176" dur="1" fill="hold">
                                          <p:stCondLst>
                                            <p:cond delay="0"/>
                                          </p:stCondLst>
                                        </p:cTn>
                                        <p:tgtEl>
                                          <p:spTgt spid="851"/>
                                        </p:tgtEl>
                                        <p:attrNameLst>
                                          <p:attrName>style.visibility</p:attrName>
                                        </p:attrNameLst>
                                      </p:cBhvr>
                                      <p:to>
                                        <p:strVal val="visible"/>
                                      </p:to>
                                    </p:set>
                                    <p:animEffect transition="in" filter="fade">
                                      <p:cBhvr>
                                        <p:cTn id="177" dur="1000"/>
                                        <p:tgtEl>
                                          <p:spTgt spid="851"/>
                                        </p:tgtEl>
                                      </p:cBhvr>
                                    </p:animEffect>
                                  </p:childTnLst>
                                </p:cTn>
                              </p:par>
                              <p:par>
                                <p:cTn id="178" presetID="35" presetClass="path" presetSubtype="0" accel="50000" decel="50000" fill="hold" nodeType="withEffect">
                                  <p:stCondLst>
                                    <p:cond delay="1980"/>
                                  </p:stCondLst>
                                  <p:childTnLst>
                                    <p:animMotion origin="layout" path="M 0.02604297 4.0690106E-06 L 1.3033549E-06 4.0690106E-06 E" pathEditMode="relative" ptsTypes="">
                                      <p:cBhvr>
                                        <p:cTn id="179" dur="1000" fill="hold"/>
                                        <p:tgtEl>
                                          <p:spTgt spid="851"/>
                                        </p:tgtEl>
                                        <p:attrNameLst>
                                          <p:attrName>ppt_x</p:attrName>
                                          <p:attrName>ppt_y</p:attrName>
                                        </p:attrNameLst>
                                      </p:cBhvr>
                                    </p:animMotion>
                                  </p:childTnLst>
                                </p:cTn>
                              </p:par>
                              <p:par>
                                <p:cTn id="180" presetID="10" presetClass="entr" presetSubtype="0" accel="50000" decel="50000" fill="hold" nodeType="withEffect">
                                  <p:stCondLst>
                                    <p:cond delay="1840"/>
                                  </p:stCondLst>
                                  <p:childTnLst>
                                    <p:set>
                                      <p:cBhvr>
                                        <p:cTn id="181" dur="1" fill="hold">
                                          <p:stCondLst>
                                            <p:cond delay="0"/>
                                          </p:stCondLst>
                                        </p:cTn>
                                        <p:tgtEl>
                                          <p:spTgt spid="853"/>
                                        </p:tgtEl>
                                        <p:attrNameLst>
                                          <p:attrName>style.visibility</p:attrName>
                                        </p:attrNameLst>
                                      </p:cBhvr>
                                      <p:to>
                                        <p:strVal val="visible"/>
                                      </p:to>
                                    </p:set>
                                    <p:animEffect transition="in" filter="fade">
                                      <p:cBhvr>
                                        <p:cTn id="182" dur="1000"/>
                                        <p:tgtEl>
                                          <p:spTgt spid="853"/>
                                        </p:tgtEl>
                                      </p:cBhvr>
                                    </p:animEffect>
                                  </p:childTnLst>
                                </p:cTn>
                              </p:par>
                              <p:par>
                                <p:cTn id="183" presetID="35" presetClass="path" presetSubtype="0" accel="50000" decel="50000" fill="hold" nodeType="withEffect">
                                  <p:stCondLst>
                                    <p:cond delay="1840"/>
                                  </p:stCondLst>
                                  <p:childTnLst>
                                    <p:animMotion origin="layout" path="M 0.026043955 4.0690106E-06 L 2.2888185E-06 4.0690106E-06 E" pathEditMode="relative" ptsTypes="">
                                      <p:cBhvr>
                                        <p:cTn id="184" dur="1000" fill="hold"/>
                                        <p:tgtEl>
                                          <p:spTgt spid="853"/>
                                        </p:tgtEl>
                                        <p:attrNameLst>
                                          <p:attrName>ppt_x</p:attrName>
                                          <p:attrName>ppt_y</p:attrName>
                                        </p:attrNameLst>
                                      </p:cBhvr>
                                    </p:animMotion>
                                  </p:childTnLst>
                                </p:cTn>
                              </p:par>
                              <p:par>
                                <p:cTn id="185" presetID="10" presetClass="entr" presetSubtype="0" accel="50000" decel="50000" fill="hold" nodeType="withEffect">
                                  <p:stCondLst>
                                    <p:cond delay="1840"/>
                                  </p:stCondLst>
                                  <p:childTnLst>
                                    <p:set>
                                      <p:cBhvr>
                                        <p:cTn id="186" dur="1" fill="hold">
                                          <p:stCondLst>
                                            <p:cond delay="0"/>
                                          </p:stCondLst>
                                        </p:cTn>
                                        <p:tgtEl>
                                          <p:spTgt spid="855"/>
                                        </p:tgtEl>
                                        <p:attrNameLst>
                                          <p:attrName>style.visibility</p:attrName>
                                        </p:attrNameLst>
                                      </p:cBhvr>
                                      <p:to>
                                        <p:strVal val="visible"/>
                                      </p:to>
                                    </p:set>
                                    <p:animEffect transition="in" filter="fade">
                                      <p:cBhvr>
                                        <p:cTn id="187" dur="1000"/>
                                        <p:tgtEl>
                                          <p:spTgt spid="855"/>
                                        </p:tgtEl>
                                      </p:cBhvr>
                                    </p:animEffect>
                                  </p:childTnLst>
                                </p:cTn>
                              </p:par>
                              <p:par>
                                <p:cTn id="188" presetID="35" presetClass="path" presetSubtype="0" accel="50000" decel="50000" fill="hold" nodeType="withEffect">
                                  <p:stCondLst>
                                    <p:cond delay="1840"/>
                                  </p:stCondLst>
                                  <p:childTnLst>
                                    <p:animMotion origin="layout" path="M 0.026043955 4.0690106E-06 L 2.2888185E-06 4.0690106E-06 E" pathEditMode="relative" ptsTypes="">
                                      <p:cBhvr>
                                        <p:cTn id="189" dur="1000" fill="hold"/>
                                        <p:tgtEl>
                                          <p:spTgt spid="855"/>
                                        </p:tgtEl>
                                        <p:attrNameLst>
                                          <p:attrName>ppt_x</p:attrName>
                                          <p:attrName>ppt_y</p:attrName>
                                        </p:attrNameLst>
                                      </p:cBhvr>
                                    </p:animMotion>
                                  </p:childTnLst>
                                </p:cTn>
                              </p:par>
                              <p:par>
                                <p:cTn id="190" presetID="10" presetClass="entr" presetSubtype="0" accel="50000" decel="50000" fill="hold" nodeType="withEffect">
                                  <p:stCondLst>
                                    <p:cond delay="1840"/>
                                  </p:stCondLst>
                                  <p:childTnLst>
                                    <p:set>
                                      <p:cBhvr>
                                        <p:cTn id="191" dur="1" fill="hold">
                                          <p:stCondLst>
                                            <p:cond delay="0"/>
                                          </p:stCondLst>
                                        </p:cTn>
                                        <p:tgtEl>
                                          <p:spTgt spid="857"/>
                                        </p:tgtEl>
                                        <p:attrNameLst>
                                          <p:attrName>style.visibility</p:attrName>
                                        </p:attrNameLst>
                                      </p:cBhvr>
                                      <p:to>
                                        <p:strVal val="visible"/>
                                      </p:to>
                                    </p:set>
                                    <p:animEffect transition="in" filter="fade">
                                      <p:cBhvr>
                                        <p:cTn id="192" dur="1000"/>
                                        <p:tgtEl>
                                          <p:spTgt spid="857"/>
                                        </p:tgtEl>
                                      </p:cBhvr>
                                    </p:animEffect>
                                  </p:childTnLst>
                                </p:cTn>
                              </p:par>
                              <p:par>
                                <p:cTn id="193" presetID="35" presetClass="path" presetSubtype="0" accel="50000" decel="50000" fill="hold" nodeType="withEffect">
                                  <p:stCondLst>
                                    <p:cond delay="1840"/>
                                  </p:stCondLst>
                                  <p:childTnLst>
                                    <p:animMotion origin="layout" path="M 0.026043955 4.0690106E-06 L 2.2888185E-06 4.0690106E-06 E" pathEditMode="relative" ptsTypes="">
                                      <p:cBhvr>
                                        <p:cTn id="194" dur="1000" fill="hold"/>
                                        <p:tgtEl>
                                          <p:spTgt spid="857"/>
                                        </p:tgtEl>
                                        <p:attrNameLst>
                                          <p:attrName>ppt_x</p:attrName>
                                          <p:attrName>ppt_y</p:attrName>
                                        </p:attrNameLst>
                                      </p:cBhvr>
                                    </p:animMotion>
                                  </p:childTnLst>
                                </p:cTn>
                              </p:par>
                              <p:par>
                                <p:cTn id="195" presetID="10" presetClass="entr" presetSubtype="0" accel="50000" decel="50000" fill="hold" nodeType="withEffect">
                                  <p:stCondLst>
                                    <p:cond delay="2120"/>
                                  </p:stCondLst>
                                  <p:childTnLst>
                                    <p:set>
                                      <p:cBhvr>
                                        <p:cTn id="196" dur="1" fill="hold">
                                          <p:stCondLst>
                                            <p:cond delay="0"/>
                                          </p:stCondLst>
                                        </p:cTn>
                                        <p:tgtEl>
                                          <p:spTgt spid="859"/>
                                        </p:tgtEl>
                                        <p:attrNameLst>
                                          <p:attrName>style.visibility</p:attrName>
                                        </p:attrNameLst>
                                      </p:cBhvr>
                                      <p:to>
                                        <p:strVal val="visible"/>
                                      </p:to>
                                    </p:set>
                                    <p:animEffect transition="in" filter="fade">
                                      <p:cBhvr>
                                        <p:cTn id="197" dur="1000"/>
                                        <p:tgtEl>
                                          <p:spTgt spid="859"/>
                                        </p:tgtEl>
                                      </p:cBhvr>
                                    </p:animEffect>
                                  </p:childTnLst>
                                </p:cTn>
                              </p:par>
                              <p:par>
                                <p:cTn id="198" presetID="35" presetClass="path" presetSubtype="0" accel="50000" decel="50000" fill="hold" nodeType="withEffect">
                                  <p:stCondLst>
                                    <p:cond delay="2120"/>
                                  </p:stCondLst>
                                  <p:childTnLst>
                                    <p:animMotion origin="layout" path="M 0.026040364 4.0690106E-06 L -1.3033549E-06 4.0690106E-06 E" pathEditMode="relative" ptsTypes="">
                                      <p:cBhvr>
                                        <p:cTn id="199" dur="1000" fill="hold"/>
                                        <p:tgtEl>
                                          <p:spTgt spid="859"/>
                                        </p:tgtEl>
                                        <p:attrNameLst>
                                          <p:attrName>ppt_x</p:attrName>
                                          <p:attrName>ppt_y</p:attrName>
                                        </p:attrNameLst>
                                      </p:cBhvr>
                                    </p:animMotion>
                                  </p:childTnLst>
                                </p:cTn>
                              </p:par>
                              <p:par>
                                <p:cTn id="200" presetID="10" presetClass="entr" presetSubtype="0" accel="50000" decel="50000" fill="hold" nodeType="withEffect">
                                  <p:stCondLst>
                                    <p:cond delay="1980"/>
                                  </p:stCondLst>
                                  <p:childTnLst>
                                    <p:set>
                                      <p:cBhvr>
                                        <p:cTn id="201" dur="1" fill="hold">
                                          <p:stCondLst>
                                            <p:cond delay="0"/>
                                          </p:stCondLst>
                                        </p:cTn>
                                        <p:tgtEl>
                                          <p:spTgt spid="861"/>
                                        </p:tgtEl>
                                        <p:attrNameLst>
                                          <p:attrName>style.visibility</p:attrName>
                                        </p:attrNameLst>
                                      </p:cBhvr>
                                      <p:to>
                                        <p:strVal val="visible"/>
                                      </p:to>
                                    </p:set>
                                    <p:animEffect transition="in" filter="fade">
                                      <p:cBhvr>
                                        <p:cTn id="202" dur="1000"/>
                                        <p:tgtEl>
                                          <p:spTgt spid="861"/>
                                        </p:tgtEl>
                                      </p:cBhvr>
                                    </p:animEffect>
                                  </p:childTnLst>
                                </p:cTn>
                              </p:par>
                              <p:par>
                                <p:cTn id="203" presetID="35" presetClass="path" presetSubtype="0" accel="50000" decel="50000" fill="hold" nodeType="withEffect">
                                  <p:stCondLst>
                                    <p:cond delay="1980"/>
                                  </p:stCondLst>
                                  <p:childTnLst>
                                    <p:animMotion origin="layout" path="M 0.026040712 4.0690106E-06 L -9.536743E-07 4.0690106E-06 E" pathEditMode="relative" ptsTypes="">
                                      <p:cBhvr>
                                        <p:cTn id="204" dur="1000" fill="hold"/>
                                        <p:tgtEl>
                                          <p:spTgt spid="861"/>
                                        </p:tgtEl>
                                        <p:attrNameLst>
                                          <p:attrName>ppt_x</p:attrName>
                                          <p:attrName>ppt_y</p:attrName>
                                        </p:attrNameLst>
                                      </p:cBhvr>
                                    </p:animMotion>
                                  </p:childTnLst>
                                </p:cTn>
                              </p:par>
                              <p:par>
                                <p:cTn id="205" presetID="10" presetClass="entr" presetSubtype="0" accel="50000" decel="50000" fill="hold" nodeType="withEffect">
                                  <p:stCondLst>
                                    <p:cond delay="1980"/>
                                  </p:stCondLst>
                                  <p:childTnLst>
                                    <p:set>
                                      <p:cBhvr>
                                        <p:cTn id="206" dur="1" fill="hold">
                                          <p:stCondLst>
                                            <p:cond delay="0"/>
                                          </p:stCondLst>
                                        </p:cTn>
                                        <p:tgtEl>
                                          <p:spTgt spid="863"/>
                                        </p:tgtEl>
                                        <p:attrNameLst>
                                          <p:attrName>style.visibility</p:attrName>
                                        </p:attrNameLst>
                                      </p:cBhvr>
                                      <p:to>
                                        <p:strVal val="visible"/>
                                      </p:to>
                                    </p:set>
                                    <p:animEffect transition="in" filter="fade">
                                      <p:cBhvr>
                                        <p:cTn id="207" dur="1000"/>
                                        <p:tgtEl>
                                          <p:spTgt spid="863"/>
                                        </p:tgtEl>
                                      </p:cBhvr>
                                    </p:animEffect>
                                  </p:childTnLst>
                                </p:cTn>
                              </p:par>
                              <p:par>
                                <p:cTn id="208" presetID="35" presetClass="path" presetSubtype="0" accel="50000" decel="50000" fill="hold" nodeType="withEffect">
                                  <p:stCondLst>
                                    <p:cond delay="1980"/>
                                  </p:stCondLst>
                                  <p:childTnLst>
                                    <p:animMotion origin="layout" path="M 0.026040712 4.0690106E-06 L -9.536743E-07 4.0690106E-06 E" pathEditMode="relative" ptsTypes="">
                                      <p:cBhvr>
                                        <p:cTn id="209" dur="1000" fill="hold"/>
                                        <p:tgtEl>
                                          <p:spTgt spid="863"/>
                                        </p:tgtEl>
                                        <p:attrNameLst>
                                          <p:attrName>ppt_x</p:attrName>
                                          <p:attrName>ppt_y</p:attrName>
                                        </p:attrNameLst>
                                      </p:cBhvr>
                                    </p:animMotion>
                                  </p:childTnLst>
                                </p:cTn>
                              </p:par>
                              <p:par>
                                <p:cTn id="210" presetID="10" presetClass="entr" presetSubtype="0" accel="50000" decel="50000" fill="hold" nodeType="withEffect">
                                  <p:stCondLst>
                                    <p:cond delay="1980"/>
                                  </p:stCondLst>
                                  <p:childTnLst>
                                    <p:set>
                                      <p:cBhvr>
                                        <p:cTn id="211" dur="1" fill="hold">
                                          <p:stCondLst>
                                            <p:cond delay="0"/>
                                          </p:stCondLst>
                                        </p:cTn>
                                        <p:tgtEl>
                                          <p:spTgt spid="865"/>
                                        </p:tgtEl>
                                        <p:attrNameLst>
                                          <p:attrName>style.visibility</p:attrName>
                                        </p:attrNameLst>
                                      </p:cBhvr>
                                      <p:to>
                                        <p:strVal val="visible"/>
                                      </p:to>
                                    </p:set>
                                    <p:animEffect transition="in" filter="fade">
                                      <p:cBhvr>
                                        <p:cTn id="212" dur="1000"/>
                                        <p:tgtEl>
                                          <p:spTgt spid="865"/>
                                        </p:tgtEl>
                                      </p:cBhvr>
                                    </p:animEffect>
                                  </p:childTnLst>
                                </p:cTn>
                              </p:par>
                              <p:par>
                                <p:cTn id="213" presetID="35" presetClass="path" presetSubtype="0" accel="50000" decel="50000" fill="hold" nodeType="withEffect">
                                  <p:stCondLst>
                                    <p:cond delay="1980"/>
                                  </p:stCondLst>
                                  <p:childTnLst>
                                    <p:animMotion origin="layout" path="M 0.026040712 4.0690106E-06 L -9.536743E-07 4.0690106E-06 E" pathEditMode="relative" ptsTypes="">
                                      <p:cBhvr>
                                        <p:cTn id="214" dur="1000" fill="hold"/>
                                        <p:tgtEl>
                                          <p:spTgt spid="865"/>
                                        </p:tgtEl>
                                        <p:attrNameLst>
                                          <p:attrName>ppt_x</p:attrName>
                                          <p:attrName>ppt_y</p:attrName>
                                        </p:attrNameLst>
                                      </p:cBhvr>
                                    </p:animMotion>
                                  </p:childTnLst>
                                </p:cTn>
                              </p:par>
                              <p:par>
                                <p:cTn id="215" presetID="10" presetClass="entr" presetSubtype="0" accel="50000" decel="50000" fill="hold" nodeType="withEffect">
                                  <p:stCondLst>
                                    <p:cond delay="2260"/>
                                  </p:stCondLst>
                                  <p:childTnLst>
                                    <p:set>
                                      <p:cBhvr>
                                        <p:cTn id="216" dur="1" fill="hold">
                                          <p:stCondLst>
                                            <p:cond delay="0"/>
                                          </p:stCondLst>
                                        </p:cTn>
                                        <p:tgtEl>
                                          <p:spTgt spid="867"/>
                                        </p:tgtEl>
                                        <p:attrNameLst>
                                          <p:attrName>style.visibility</p:attrName>
                                        </p:attrNameLst>
                                      </p:cBhvr>
                                      <p:to>
                                        <p:strVal val="visible"/>
                                      </p:to>
                                    </p:set>
                                    <p:animEffect transition="in" filter="fade">
                                      <p:cBhvr>
                                        <p:cTn id="217" dur="1000"/>
                                        <p:tgtEl>
                                          <p:spTgt spid="867"/>
                                        </p:tgtEl>
                                      </p:cBhvr>
                                    </p:animEffect>
                                  </p:childTnLst>
                                </p:cTn>
                              </p:par>
                              <p:par>
                                <p:cTn id="218" presetID="35" presetClass="path" presetSubtype="0" accel="50000" decel="50000" fill="hold" nodeType="withEffect">
                                  <p:stCondLst>
                                    <p:cond delay="2260"/>
                                  </p:stCondLst>
                                  <p:childTnLst>
                                    <p:animMotion origin="layout" path="M 0.026042303 4.0690106E-06 L 6.357829E-07 4.0690106E-06 E" pathEditMode="relative" ptsTypes="">
                                      <p:cBhvr>
                                        <p:cTn id="219" dur="1000" fill="hold"/>
                                        <p:tgtEl>
                                          <p:spTgt spid="867"/>
                                        </p:tgtEl>
                                        <p:attrNameLst>
                                          <p:attrName>ppt_x</p:attrName>
                                          <p:attrName>ppt_y</p:attrName>
                                        </p:attrNameLst>
                                      </p:cBhvr>
                                    </p:animMotion>
                                  </p:childTnLst>
                                </p:cTn>
                              </p:par>
                              <p:par>
                                <p:cTn id="220" presetID="10" presetClass="entr" presetSubtype="0" accel="50000" decel="50000" fill="hold" nodeType="withEffect">
                                  <p:stCondLst>
                                    <p:cond delay="2120"/>
                                  </p:stCondLst>
                                  <p:childTnLst>
                                    <p:set>
                                      <p:cBhvr>
                                        <p:cTn id="221" dur="1" fill="hold">
                                          <p:stCondLst>
                                            <p:cond delay="0"/>
                                          </p:stCondLst>
                                        </p:cTn>
                                        <p:tgtEl>
                                          <p:spTgt spid="869"/>
                                        </p:tgtEl>
                                        <p:attrNameLst>
                                          <p:attrName>style.visibility</p:attrName>
                                        </p:attrNameLst>
                                      </p:cBhvr>
                                      <p:to>
                                        <p:strVal val="visible"/>
                                      </p:to>
                                    </p:set>
                                    <p:animEffect transition="in" filter="fade">
                                      <p:cBhvr>
                                        <p:cTn id="222" dur="1000"/>
                                        <p:tgtEl>
                                          <p:spTgt spid="869"/>
                                        </p:tgtEl>
                                      </p:cBhvr>
                                    </p:animEffect>
                                  </p:childTnLst>
                                </p:cTn>
                              </p:par>
                              <p:par>
                                <p:cTn id="223" presetID="35" presetClass="path" presetSubtype="0" accel="50000" decel="50000" fill="hold" nodeType="withEffect">
                                  <p:stCondLst>
                                    <p:cond delay="2120"/>
                                  </p:stCondLst>
                                  <p:childTnLst>
                                    <p:animMotion origin="layout" path="M 0.02604262 4.0690106E-06 L 9.536743E-07 4.0690106E-06 E" pathEditMode="relative" ptsTypes="">
                                      <p:cBhvr>
                                        <p:cTn id="224" dur="1000" fill="hold"/>
                                        <p:tgtEl>
                                          <p:spTgt spid="869"/>
                                        </p:tgtEl>
                                        <p:attrNameLst>
                                          <p:attrName>ppt_x</p:attrName>
                                          <p:attrName>ppt_y</p:attrName>
                                        </p:attrNameLst>
                                      </p:cBhvr>
                                    </p:animMotion>
                                  </p:childTnLst>
                                </p:cTn>
                              </p:par>
                              <p:par>
                                <p:cTn id="225" presetID="10" presetClass="entr" presetSubtype="0" accel="50000" decel="50000" fill="hold" nodeType="withEffect">
                                  <p:stCondLst>
                                    <p:cond delay="2120"/>
                                  </p:stCondLst>
                                  <p:childTnLst>
                                    <p:set>
                                      <p:cBhvr>
                                        <p:cTn id="226" dur="1" fill="hold">
                                          <p:stCondLst>
                                            <p:cond delay="0"/>
                                          </p:stCondLst>
                                        </p:cTn>
                                        <p:tgtEl>
                                          <p:spTgt spid="871"/>
                                        </p:tgtEl>
                                        <p:attrNameLst>
                                          <p:attrName>style.visibility</p:attrName>
                                        </p:attrNameLst>
                                      </p:cBhvr>
                                      <p:to>
                                        <p:strVal val="visible"/>
                                      </p:to>
                                    </p:set>
                                    <p:animEffect transition="in" filter="fade">
                                      <p:cBhvr>
                                        <p:cTn id="227" dur="1000"/>
                                        <p:tgtEl>
                                          <p:spTgt spid="871"/>
                                        </p:tgtEl>
                                      </p:cBhvr>
                                    </p:animEffect>
                                  </p:childTnLst>
                                </p:cTn>
                              </p:par>
                              <p:par>
                                <p:cTn id="228" presetID="35" presetClass="path" presetSubtype="0" accel="50000" decel="50000" fill="hold" nodeType="withEffect">
                                  <p:stCondLst>
                                    <p:cond delay="2120"/>
                                  </p:stCondLst>
                                  <p:childTnLst>
                                    <p:animMotion origin="layout" path="M 0.02604262 4.0690106E-06 L 9.536743E-07 4.0690106E-06 E" pathEditMode="relative" ptsTypes="">
                                      <p:cBhvr>
                                        <p:cTn id="229" dur="1000" fill="hold"/>
                                        <p:tgtEl>
                                          <p:spTgt spid="871"/>
                                        </p:tgtEl>
                                        <p:attrNameLst>
                                          <p:attrName>ppt_x</p:attrName>
                                          <p:attrName>ppt_y</p:attrName>
                                        </p:attrNameLst>
                                      </p:cBhvr>
                                    </p:animMotion>
                                  </p:childTnLst>
                                </p:cTn>
                              </p:par>
                              <p:par>
                                <p:cTn id="230" presetID="10" presetClass="entr" presetSubtype="0" accel="50000" decel="50000" fill="hold" nodeType="withEffect">
                                  <p:stCondLst>
                                    <p:cond delay="2120"/>
                                  </p:stCondLst>
                                  <p:childTnLst>
                                    <p:set>
                                      <p:cBhvr>
                                        <p:cTn id="231" dur="1" fill="hold">
                                          <p:stCondLst>
                                            <p:cond delay="0"/>
                                          </p:stCondLst>
                                        </p:cTn>
                                        <p:tgtEl>
                                          <p:spTgt spid="873"/>
                                        </p:tgtEl>
                                        <p:attrNameLst>
                                          <p:attrName>style.visibility</p:attrName>
                                        </p:attrNameLst>
                                      </p:cBhvr>
                                      <p:to>
                                        <p:strVal val="visible"/>
                                      </p:to>
                                    </p:set>
                                    <p:animEffect transition="in" filter="fade">
                                      <p:cBhvr>
                                        <p:cTn id="232" dur="1000"/>
                                        <p:tgtEl>
                                          <p:spTgt spid="873"/>
                                        </p:tgtEl>
                                      </p:cBhvr>
                                    </p:animEffect>
                                  </p:childTnLst>
                                </p:cTn>
                              </p:par>
                              <p:par>
                                <p:cTn id="233" presetID="35" presetClass="path" presetSubtype="0" accel="50000" decel="50000" fill="hold" nodeType="withEffect">
                                  <p:stCondLst>
                                    <p:cond delay="2120"/>
                                  </p:stCondLst>
                                  <p:childTnLst>
                                    <p:animMotion origin="layout" path="M 0.02604262 4.0690106E-06 L 9.536743E-07 4.0690106E-06 E" pathEditMode="relative" ptsTypes="">
                                      <p:cBhvr>
                                        <p:cTn id="234" dur="1000" fill="hold"/>
                                        <p:tgtEl>
                                          <p:spTgt spid="873"/>
                                        </p:tgtEl>
                                        <p:attrNameLst>
                                          <p:attrName>ppt_x</p:attrName>
                                          <p:attrName>ppt_y</p:attrName>
                                        </p:attrNameLst>
                                      </p:cBhvr>
                                    </p:animMotion>
                                  </p:childTnLst>
                                </p:cTn>
                              </p:par>
                              <p:par>
                                <p:cTn id="235" presetID="10" presetClass="entr" presetSubtype="0" accel="50000" decel="50000" fill="hold" nodeType="withEffect">
                                  <p:stCondLst>
                                    <p:cond delay="2400"/>
                                  </p:stCondLst>
                                  <p:childTnLst>
                                    <p:set>
                                      <p:cBhvr>
                                        <p:cTn id="236" dur="1" fill="hold">
                                          <p:stCondLst>
                                            <p:cond delay="0"/>
                                          </p:stCondLst>
                                        </p:cTn>
                                        <p:tgtEl>
                                          <p:spTgt spid="875"/>
                                        </p:tgtEl>
                                        <p:attrNameLst>
                                          <p:attrName>style.visibility</p:attrName>
                                        </p:attrNameLst>
                                      </p:cBhvr>
                                      <p:to>
                                        <p:strVal val="visible"/>
                                      </p:to>
                                    </p:set>
                                    <p:animEffect transition="in" filter="fade">
                                      <p:cBhvr>
                                        <p:cTn id="237" dur="1000"/>
                                        <p:tgtEl>
                                          <p:spTgt spid="875"/>
                                        </p:tgtEl>
                                      </p:cBhvr>
                                    </p:animEffect>
                                  </p:childTnLst>
                                </p:cTn>
                              </p:par>
                              <p:par>
                                <p:cTn id="238" presetID="35" presetClass="path" presetSubtype="0" accel="50000" decel="50000" fill="hold" nodeType="withEffect">
                                  <p:stCondLst>
                                    <p:cond delay="2400"/>
                                  </p:stCondLst>
                                  <p:childTnLst>
                                    <p:animMotion origin="layout" path="M 0.026040396 4.0690106E-06 L -1.2715658E-06 4.0690106E-06 E" pathEditMode="relative" ptsTypes="">
                                      <p:cBhvr>
                                        <p:cTn id="239" dur="1000" fill="hold"/>
                                        <p:tgtEl>
                                          <p:spTgt spid="875"/>
                                        </p:tgtEl>
                                        <p:attrNameLst>
                                          <p:attrName>ppt_x</p:attrName>
                                          <p:attrName>ppt_y</p:attrName>
                                        </p:attrNameLst>
                                      </p:cBhvr>
                                    </p:animMotion>
                                  </p:childTnLst>
                                </p:cTn>
                              </p:par>
                              <p:par>
                                <p:cTn id="240" presetID="10" presetClass="entr" presetSubtype="0" accel="50000" decel="50000" fill="hold" nodeType="withEffect">
                                  <p:stCondLst>
                                    <p:cond delay="300"/>
                                  </p:stCondLst>
                                  <p:childTnLst>
                                    <p:set>
                                      <p:cBhvr>
                                        <p:cTn id="241" dur="1" fill="hold">
                                          <p:stCondLst>
                                            <p:cond delay="0"/>
                                          </p:stCondLst>
                                        </p:cTn>
                                        <p:tgtEl>
                                          <p:spTgt spid="877"/>
                                        </p:tgtEl>
                                        <p:attrNameLst>
                                          <p:attrName>style.visibility</p:attrName>
                                        </p:attrNameLst>
                                      </p:cBhvr>
                                      <p:to>
                                        <p:strVal val="visible"/>
                                      </p:to>
                                    </p:set>
                                    <p:animEffect transition="in" filter="fade">
                                      <p:cBhvr>
                                        <p:cTn id="242" dur="1000"/>
                                        <p:tgtEl>
                                          <p:spTgt spid="877"/>
                                        </p:tgtEl>
                                      </p:cBhvr>
                                    </p:animEffect>
                                  </p:childTnLst>
                                </p:cTn>
                              </p:par>
                              <p:par>
                                <p:cTn id="243" presetID="35" presetClass="path" presetSubtype="0" accel="50000" decel="50000" fill="hold" nodeType="withEffect">
                                  <p:stCondLst>
                                    <p:cond delay="300"/>
                                  </p:stCondLst>
                                  <p:childTnLst>
                                    <p:animMotion origin="layout" path="M 0.026041666 0 L 0 0 E" pathEditMode="relative" ptsTypes="">
                                      <p:cBhvr>
                                        <p:cTn id="244" dur="1000" fill="hold"/>
                                        <p:tgtEl>
                                          <p:spTgt spid="877"/>
                                        </p:tgtEl>
                                        <p:attrNameLst>
                                          <p:attrName>ppt_x</p:attrName>
                                          <p:attrName>ppt_y</p:attrName>
                                        </p:attrNameLst>
                                      </p:cBhvr>
                                    </p:animMotion>
                                  </p:childTnLst>
                                </p:cTn>
                              </p:par>
                              <p:par>
                                <p:cTn id="245" presetID="10" presetClass="entr" presetSubtype="0" accel="50000" decel="50000" fill="hold" nodeType="withEffect">
                                  <p:stCondLst>
                                    <p:cond delay="500"/>
                                  </p:stCondLst>
                                  <p:childTnLst>
                                    <p:set>
                                      <p:cBhvr>
                                        <p:cTn id="246" dur="1" fill="hold">
                                          <p:stCondLst>
                                            <p:cond delay="0"/>
                                          </p:stCondLst>
                                        </p:cTn>
                                        <p:tgtEl>
                                          <p:spTgt spid="879"/>
                                        </p:tgtEl>
                                        <p:attrNameLst>
                                          <p:attrName>style.visibility</p:attrName>
                                        </p:attrNameLst>
                                      </p:cBhvr>
                                      <p:to>
                                        <p:strVal val="visible"/>
                                      </p:to>
                                    </p:set>
                                    <p:animEffect transition="in" filter="fade">
                                      <p:cBhvr>
                                        <p:cTn id="247" dur="1000"/>
                                        <p:tgtEl>
                                          <p:spTgt spid="879"/>
                                        </p:tgtEl>
                                      </p:cBhvr>
                                    </p:animEffect>
                                  </p:childTnLst>
                                </p:cTn>
                              </p:par>
                              <p:par>
                                <p:cTn id="248" presetID="35" presetClass="path" presetSubtype="0" accel="50000" decel="50000" fill="hold" nodeType="withEffect">
                                  <p:stCondLst>
                                    <p:cond delay="500"/>
                                  </p:stCondLst>
                                  <p:childTnLst>
                                    <p:animMotion origin="layout" path="M 0.026041666 0 L 0 0 E" pathEditMode="relative" ptsTypes="">
                                      <p:cBhvr>
                                        <p:cTn id="249" dur="1000" fill="hold"/>
                                        <p:tgtEl>
                                          <p:spTgt spid="8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5" grpId="0"/>
      <p:bldP spid="787" grpId="0"/>
      <p:bldP spid="789" grpId="0"/>
      <p:bldP spid="791" grpId="0"/>
      <p:bldP spid="793" grpId="0"/>
      <p:bldP spid="795" grpId="0"/>
      <p:bldP spid="797" grpId="0"/>
      <p:bldP spid="799" grpId="0"/>
      <p:bldP spid="801" grpId="0"/>
      <p:bldP spid="803" grpId="0"/>
      <p:bldP spid="805" grpId="0"/>
      <p:bldP spid="807" grpId="0"/>
      <p:bldP spid="809" grpId="0"/>
      <p:bldP spid="811" grpId="0"/>
      <p:bldP spid="813" grpId="0"/>
      <p:bldP spid="815" grpId="0"/>
      <p:bldP spid="817" grpId="0"/>
      <p:bldP spid="819" grpId="0"/>
      <p:bldP spid="821" grpId="0"/>
      <p:bldP spid="823" grpId="0"/>
      <p:bldP spid="825" grpId="0"/>
      <p:bldP spid="827" grpId="0"/>
      <p:bldP spid="829" grpId="0"/>
      <p:bldP spid="831" grpId="0"/>
      <p:bldP spid="833" grpId="0"/>
      <p:bldP spid="835" grpId="0"/>
      <p:bldP spid="837" grpId="0"/>
      <p:bldP spid="839" grpId="0"/>
      <p:bldP spid="841" grpId="0"/>
      <p:bldP spid="843" grpId="0"/>
      <p:bldP spid="845" grpId="0"/>
      <p:bldP spid="847" grpId="0"/>
      <p:bldP spid="849" grpId="0"/>
      <p:bldP spid="851" grpId="0"/>
      <p:bldP spid="853" grpId="0"/>
      <p:bldP spid="855" grpId="0"/>
      <p:bldP spid="857" grpId="0"/>
      <p:bldP spid="859" grpId="0"/>
      <p:bldP spid="861" grpId="0"/>
      <p:bldP spid="863" grpId="0"/>
      <p:bldP spid="865" grpId="0"/>
      <p:bldP spid="867" grpId="0"/>
      <p:bldP spid="869" grpId="0"/>
      <p:bldP spid="871" grpId="0"/>
      <p:bldP spid="873" grpId="0"/>
      <p:bldP spid="875" grpId="0"/>
      <p:bldP spid="877" grpId="0"/>
      <p:bldP spid="8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884" name="layoutShapeInnerChild1">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0" y="0"/>
            <a:ext cx="18288000" cy="10287000"/>
          </a:xfrm>
          <a:prstGeom prst="rect">
            <a:avLst/>
          </a:prstGeom>
        </p:spPr>
      </p:pic>
      <p:pic>
        <p:nvPicPr>
          <p:cNvPr id="88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2247900"/>
            <a:ext cx="5715000" cy="7467600"/>
          </a:xfrm>
          <a:prstGeom prst="rect">
            <a:avLst/>
          </a:prstGeom>
        </p:spPr>
      </p:pic>
      <p:sp>
        <p:nvSpPr>
          <p:cNvPr id="888" name="Primary Heading-0,0">
            <a:extLst>
              <a:ext uri="{FF2B5EF4-FFF2-40B4-BE49-F238E27FC236}">
                <a16:creationId xmlns:a16="http://schemas.microsoft.com/office/drawing/2014/main" id="{111B4A49-B930-4A89-A1CD-6CA2B3D95AED}"/>
              </a:ext>
            </a:extLst>
          </p:cNvPr>
          <p:cNvSpPr txBox="1"/>
          <p:nvPr/>
        </p:nvSpPr>
        <p:spPr>
          <a:xfrm>
            <a:off x="876300" y="2476500"/>
            <a:ext cx="5138738" cy="485775"/>
          </a:xfrm>
          <a:prstGeom prst="rect">
            <a:avLst/>
          </a:prstGeom>
          <a:noFill/>
        </p:spPr>
        <p:txBody>
          <a:bodyPr vertOverflow="clip" horzOverflow="clip" wrap="square" lIns="0" tIns="0" rIns="0" bIns="0" rtlCol="0" anchor="t">
            <a:spAutoFit/>
          </a:bodyPr>
          <a:lstStyle/>
          <a:p>
            <a:pPr algn="l">
              <a:lnSpc>
                <a:spcPts val="3780"/>
              </a:lnSpc>
            </a:pPr>
            <a:r>
              <a:rPr lang="en-US" sz="2700" b="1" spc="-94" dirty="0">
                <a:solidFill>
                  <a:srgbClr val="FFFFFF">
                    <a:alpha val="100000"/>
                  </a:srgbClr>
                </a:solidFill>
                <a:latin typeface="Montserrat" panose="00000700000000000000" pitchFamily="2" charset="0"/>
              </a:rPr>
              <a:t>Glossary of Key Terms</a:t>
            </a:r>
          </a:p>
        </p:txBody>
      </p:sp>
      <p:sp>
        <p:nvSpPr>
          <p:cNvPr id="890" name="Primary Heading-0,1">
            <a:extLst>
              <a:ext uri="{FF2B5EF4-FFF2-40B4-BE49-F238E27FC236}">
                <a16:creationId xmlns:a16="http://schemas.microsoft.com/office/drawing/2014/main" id="{111B4A49-B930-4A89-A1CD-6CA2B3D95AED}"/>
              </a:ext>
            </a:extLst>
          </p:cNvPr>
          <p:cNvSpPr txBox="1"/>
          <p:nvPr/>
        </p:nvSpPr>
        <p:spPr>
          <a:xfrm>
            <a:off x="876300" y="3223165"/>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STAR KPIs</a:t>
            </a:r>
          </a:p>
        </p:txBody>
      </p:sp>
      <p:sp>
        <p:nvSpPr>
          <p:cNvPr id="892" name="Description of a primary heading-0,1">
            <a:extLst>
              <a:ext uri="{FF2B5EF4-FFF2-40B4-BE49-F238E27FC236}">
                <a16:creationId xmlns:a16="http://schemas.microsoft.com/office/drawing/2014/main" id="{111B4A49-B930-4A89-A1CD-6CA2B3D95AED}"/>
              </a:ext>
            </a:extLst>
          </p:cNvPr>
          <p:cNvSpPr txBox="1"/>
          <p:nvPr/>
        </p:nvSpPr>
        <p:spPr>
          <a:xfrm>
            <a:off x="876300" y="3561493"/>
            <a:ext cx="3900488" cy="107632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Strategic, Targeted, Actionable, and Results-driven Key Performance Indicators.</a:t>
            </a:r>
          </a:p>
        </p:txBody>
      </p:sp>
      <p:pic>
        <p:nvPicPr>
          <p:cNvPr id="89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181410" y="3527108"/>
            <a:ext cx="800100" cy="800100"/>
          </a:xfrm>
          <a:prstGeom prst="rect">
            <a:avLst/>
          </a:prstGeom>
        </p:spPr>
      </p:pic>
      <p:pic>
        <p:nvPicPr>
          <p:cNvPr id="89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5200460" y="3546158"/>
            <a:ext cx="762000" cy="762000"/>
          </a:xfrm>
          <a:prstGeom prst="rect">
            <a:avLst/>
          </a:prstGeom>
        </p:spPr>
      </p:pic>
      <p:pic>
        <p:nvPicPr>
          <p:cNvPr id="898" name="iconNode0,1">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5381434" y="3727132"/>
            <a:ext cx="400050" cy="400050"/>
          </a:xfrm>
          <a:prstGeom prst="rect">
            <a:avLst/>
          </a:prstGeom>
        </p:spPr>
      </p:pic>
      <p:sp>
        <p:nvSpPr>
          <p:cNvPr id="900" name="Primary Heading-0,2">
            <a:extLst>
              <a:ext uri="{FF2B5EF4-FFF2-40B4-BE49-F238E27FC236}">
                <a16:creationId xmlns:a16="http://schemas.microsoft.com/office/drawing/2014/main" id="{111B4A49-B930-4A89-A1CD-6CA2B3D95AED}"/>
              </a:ext>
            </a:extLst>
          </p:cNvPr>
          <p:cNvSpPr txBox="1"/>
          <p:nvPr/>
        </p:nvSpPr>
        <p:spPr>
          <a:xfrm>
            <a:off x="876300" y="4897946"/>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SMART Goals</a:t>
            </a:r>
          </a:p>
        </p:txBody>
      </p:sp>
      <p:sp>
        <p:nvSpPr>
          <p:cNvPr id="902" name="Description of a primary heading-0,2">
            <a:extLst>
              <a:ext uri="{FF2B5EF4-FFF2-40B4-BE49-F238E27FC236}">
                <a16:creationId xmlns:a16="http://schemas.microsoft.com/office/drawing/2014/main" id="{111B4A49-B930-4A89-A1CD-6CA2B3D95AED}"/>
              </a:ext>
            </a:extLst>
          </p:cNvPr>
          <p:cNvSpPr txBox="1"/>
          <p:nvPr/>
        </p:nvSpPr>
        <p:spPr>
          <a:xfrm>
            <a:off x="876300" y="5236178"/>
            <a:ext cx="390048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Specific, Measurable, Achievable, Relevant, Time-bound objectives.</a:t>
            </a:r>
          </a:p>
        </p:txBody>
      </p:sp>
      <p:pic>
        <p:nvPicPr>
          <p:cNvPr id="90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181410" y="5023580"/>
            <a:ext cx="800100" cy="800100"/>
          </a:xfrm>
          <a:prstGeom prst="rect">
            <a:avLst/>
          </a:prstGeom>
        </p:spPr>
      </p:pic>
      <p:pic>
        <p:nvPicPr>
          <p:cNvPr id="90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5200460" y="5042630"/>
            <a:ext cx="762000" cy="762000"/>
          </a:xfrm>
          <a:prstGeom prst="rect">
            <a:avLst/>
          </a:prstGeom>
        </p:spPr>
      </p:pic>
      <p:pic>
        <p:nvPicPr>
          <p:cNvPr id="908" name="iconNode0,2">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5381434" y="5223605"/>
            <a:ext cx="400050" cy="400050"/>
          </a:xfrm>
          <a:prstGeom prst="rect">
            <a:avLst/>
          </a:prstGeom>
        </p:spPr>
      </p:pic>
      <p:sp>
        <p:nvSpPr>
          <p:cNvPr id="910" name="Primary Heading-0,3">
            <a:extLst>
              <a:ext uri="{FF2B5EF4-FFF2-40B4-BE49-F238E27FC236}">
                <a16:creationId xmlns:a16="http://schemas.microsoft.com/office/drawing/2014/main" id="{111B4A49-B930-4A89-A1CD-6CA2B3D95AED}"/>
              </a:ext>
            </a:extLst>
          </p:cNvPr>
          <p:cNvSpPr txBox="1"/>
          <p:nvPr/>
        </p:nvSpPr>
        <p:spPr>
          <a:xfrm>
            <a:off x="876300" y="6216110"/>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CRM</a:t>
            </a:r>
          </a:p>
        </p:txBody>
      </p:sp>
      <p:sp>
        <p:nvSpPr>
          <p:cNvPr id="912" name="Description of a primary heading-0,3">
            <a:extLst>
              <a:ext uri="{FF2B5EF4-FFF2-40B4-BE49-F238E27FC236}">
                <a16:creationId xmlns:a16="http://schemas.microsoft.com/office/drawing/2014/main" id="{111B4A49-B930-4A89-A1CD-6CA2B3D95AED}"/>
              </a:ext>
            </a:extLst>
          </p:cNvPr>
          <p:cNvSpPr txBox="1"/>
          <p:nvPr/>
        </p:nvSpPr>
        <p:spPr>
          <a:xfrm>
            <a:off x="876300" y="6554343"/>
            <a:ext cx="3900488" cy="107632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Customer Relationship Management system for managing participant and fan data.</a:t>
            </a:r>
          </a:p>
        </p:txBody>
      </p:sp>
      <p:pic>
        <p:nvPicPr>
          <p:cNvPr id="91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181410" y="6520053"/>
            <a:ext cx="800100" cy="800100"/>
          </a:xfrm>
          <a:prstGeom prst="rect">
            <a:avLst/>
          </a:prstGeom>
        </p:spPr>
      </p:pic>
      <p:pic>
        <p:nvPicPr>
          <p:cNvPr id="91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5200460" y="6539103"/>
            <a:ext cx="762000" cy="762000"/>
          </a:xfrm>
          <a:prstGeom prst="rect">
            <a:avLst/>
          </a:prstGeom>
        </p:spPr>
      </p:pic>
      <p:pic>
        <p:nvPicPr>
          <p:cNvPr id="918" name="iconNode0,3">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5381434" y="6720078"/>
            <a:ext cx="400050" cy="400050"/>
          </a:xfrm>
          <a:prstGeom prst="rect">
            <a:avLst/>
          </a:prstGeom>
        </p:spPr>
      </p:pic>
      <p:sp>
        <p:nvSpPr>
          <p:cNvPr id="920" name="Primary Heading-0,4">
            <a:extLst>
              <a:ext uri="{FF2B5EF4-FFF2-40B4-BE49-F238E27FC236}">
                <a16:creationId xmlns:a16="http://schemas.microsoft.com/office/drawing/2014/main" id="{111B4A49-B930-4A89-A1CD-6CA2B3D95AED}"/>
              </a:ext>
            </a:extLst>
          </p:cNvPr>
          <p:cNvSpPr txBox="1"/>
          <p:nvPr/>
        </p:nvSpPr>
        <p:spPr>
          <a:xfrm>
            <a:off x="876300" y="7890891"/>
            <a:ext cx="26050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TFA</a:t>
            </a:r>
          </a:p>
        </p:txBody>
      </p:sp>
      <p:sp>
        <p:nvSpPr>
          <p:cNvPr id="922" name="Description of a primary heading-0,4">
            <a:extLst>
              <a:ext uri="{FF2B5EF4-FFF2-40B4-BE49-F238E27FC236}">
                <a16:creationId xmlns:a16="http://schemas.microsoft.com/office/drawing/2014/main" id="{111B4A49-B930-4A89-A1CD-6CA2B3D95AED}"/>
              </a:ext>
            </a:extLst>
          </p:cNvPr>
          <p:cNvSpPr txBox="1"/>
          <p:nvPr/>
        </p:nvSpPr>
        <p:spPr>
          <a:xfrm>
            <a:off x="876300" y="8229124"/>
            <a:ext cx="2605088"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Touch Football Australia.</a:t>
            </a:r>
          </a:p>
        </p:txBody>
      </p:sp>
      <p:pic>
        <p:nvPicPr>
          <p:cNvPr id="92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181410" y="7890891"/>
            <a:ext cx="800100" cy="800100"/>
          </a:xfrm>
          <a:prstGeom prst="rect">
            <a:avLst/>
          </a:prstGeom>
        </p:spPr>
      </p:pic>
      <p:pic>
        <p:nvPicPr>
          <p:cNvPr id="92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5200460" y="7909941"/>
            <a:ext cx="762000" cy="762000"/>
          </a:xfrm>
          <a:prstGeom prst="rect">
            <a:avLst/>
          </a:prstGeom>
        </p:spPr>
      </p:pic>
      <p:pic>
        <p:nvPicPr>
          <p:cNvPr id="928" name="iconNode0,4">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5381434" y="8090916"/>
            <a:ext cx="400050" cy="400050"/>
          </a:xfrm>
          <a:prstGeom prst="rect">
            <a:avLst/>
          </a:prstGeom>
        </p:spPr>
      </p:pic>
      <p:sp>
        <p:nvSpPr>
          <p:cNvPr id="930" name="Primary Heading-0,5">
            <a:extLst>
              <a:ext uri="{FF2B5EF4-FFF2-40B4-BE49-F238E27FC236}">
                <a16:creationId xmlns:a16="http://schemas.microsoft.com/office/drawing/2014/main" id="{111B4A49-B930-4A89-A1CD-6CA2B3D95AED}"/>
              </a:ext>
            </a:extLst>
          </p:cNvPr>
          <p:cNvSpPr txBox="1"/>
          <p:nvPr/>
        </p:nvSpPr>
        <p:spPr>
          <a:xfrm>
            <a:off x="876300" y="8957691"/>
            <a:ext cx="3319462"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NSO</a:t>
            </a:r>
          </a:p>
        </p:txBody>
      </p:sp>
      <p:sp>
        <p:nvSpPr>
          <p:cNvPr id="932" name="Description of a primary heading-0,5">
            <a:extLst>
              <a:ext uri="{FF2B5EF4-FFF2-40B4-BE49-F238E27FC236}">
                <a16:creationId xmlns:a16="http://schemas.microsoft.com/office/drawing/2014/main" id="{111B4A49-B930-4A89-A1CD-6CA2B3D95AED}"/>
              </a:ext>
            </a:extLst>
          </p:cNvPr>
          <p:cNvSpPr txBox="1"/>
          <p:nvPr/>
        </p:nvSpPr>
        <p:spPr>
          <a:xfrm>
            <a:off x="876300" y="9295924"/>
            <a:ext cx="3319462"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National Sporting Organisation.</a:t>
            </a:r>
          </a:p>
        </p:txBody>
      </p:sp>
      <p:pic>
        <p:nvPicPr>
          <p:cNvPr id="93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181410" y="8957691"/>
            <a:ext cx="800100" cy="800100"/>
          </a:xfrm>
          <a:prstGeom prst="rect">
            <a:avLst/>
          </a:prstGeom>
        </p:spPr>
      </p:pic>
      <p:pic>
        <p:nvPicPr>
          <p:cNvPr id="93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5200460" y="8976741"/>
            <a:ext cx="762000" cy="762000"/>
          </a:xfrm>
          <a:prstGeom prst="rect">
            <a:avLst/>
          </a:prstGeom>
        </p:spPr>
      </p:pic>
      <p:pic>
        <p:nvPicPr>
          <p:cNvPr id="938" name="iconNode0,5">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extLst>
              <a:ext uri="{53A98C20-68BD-4F6D-98CC-4DF8A835ED3F}">
                <asvg:svgBlip xmlns:asvg="http://schemas.microsoft.com/office/drawing/2016/SVG/main" xmlns:p14="http://schemas.microsoft.com/office/powerpoint/2010/main" xmlns:a14="http://schemas.microsoft.com/office/drawing/2010/main" xmlns:a16="http://schemas.microsoft.com/office/drawing/2014/main" xmlns="" r:embed="rId430"/>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5381434" y="9157716"/>
            <a:ext cx="400050" cy="400050"/>
          </a:xfrm>
          <a:prstGeom prst="rect">
            <a:avLst/>
          </a:prstGeom>
        </p:spPr>
      </p:pic>
      <p:pic>
        <p:nvPicPr>
          <p:cNvPr id="94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31">
            <a:alphaModFix/>
          </a:blip>
          <a:stretch/>
        </p:blipFill>
        <p:spPr>
          <a:xfrm>
            <a:off x="6286500" y="2247900"/>
            <a:ext cx="5715000" cy="7477125"/>
          </a:xfrm>
          <a:prstGeom prst="rect">
            <a:avLst/>
          </a:prstGeom>
        </p:spPr>
      </p:pic>
      <p:sp>
        <p:nvSpPr>
          <p:cNvPr id="942" name="Primary Heading-1,0">
            <a:extLst>
              <a:ext uri="{FF2B5EF4-FFF2-40B4-BE49-F238E27FC236}">
                <a16:creationId xmlns:a16="http://schemas.microsoft.com/office/drawing/2014/main" id="{111B4A49-B930-4A89-A1CD-6CA2B3D95AED}"/>
              </a:ext>
            </a:extLst>
          </p:cNvPr>
          <p:cNvSpPr txBox="1"/>
          <p:nvPr/>
        </p:nvSpPr>
        <p:spPr>
          <a:xfrm>
            <a:off x="6591300" y="2476500"/>
            <a:ext cx="5138738" cy="485775"/>
          </a:xfrm>
          <a:prstGeom prst="rect">
            <a:avLst/>
          </a:prstGeom>
          <a:noFill/>
        </p:spPr>
        <p:txBody>
          <a:bodyPr vertOverflow="clip" horzOverflow="clip" wrap="square" lIns="0" tIns="0" rIns="0" bIns="0" rtlCol="0" anchor="t">
            <a:spAutoFit/>
          </a:bodyPr>
          <a:lstStyle/>
          <a:p>
            <a:pPr algn="l">
              <a:lnSpc>
                <a:spcPts val="3780"/>
              </a:lnSpc>
            </a:pPr>
            <a:r>
              <a:rPr lang="en-US" sz="2700" b="1" spc="-94" dirty="0">
                <a:solidFill>
                  <a:srgbClr val="FFFFFF">
                    <a:alpha val="100000"/>
                  </a:srgbClr>
                </a:solidFill>
                <a:latin typeface="Montserrat" panose="00000700000000000000" pitchFamily="2" charset="0"/>
              </a:rPr>
              <a:t>Strategic Frameworks</a:t>
            </a:r>
          </a:p>
        </p:txBody>
      </p:sp>
      <p:sp>
        <p:nvSpPr>
          <p:cNvPr id="944" name="Primary Heading-1,1">
            <a:extLst>
              <a:ext uri="{FF2B5EF4-FFF2-40B4-BE49-F238E27FC236}">
                <a16:creationId xmlns:a16="http://schemas.microsoft.com/office/drawing/2014/main" id="{111B4A49-B930-4A89-A1CD-6CA2B3D95AED}"/>
              </a:ext>
            </a:extLst>
          </p:cNvPr>
          <p:cNvSpPr txBox="1"/>
          <p:nvPr/>
        </p:nvSpPr>
        <p:spPr>
          <a:xfrm>
            <a:off x="6591300" y="3223165"/>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ASC Sport 2030</a:t>
            </a:r>
          </a:p>
        </p:txBody>
      </p:sp>
      <p:sp>
        <p:nvSpPr>
          <p:cNvPr id="946" name="Description of a primary heading-1,1">
            <a:extLst>
              <a:ext uri="{FF2B5EF4-FFF2-40B4-BE49-F238E27FC236}">
                <a16:creationId xmlns:a16="http://schemas.microsoft.com/office/drawing/2014/main" id="{111B4A49-B930-4A89-A1CD-6CA2B3D95AED}"/>
              </a:ext>
            </a:extLst>
          </p:cNvPr>
          <p:cNvSpPr txBox="1"/>
          <p:nvPr/>
        </p:nvSpPr>
        <p:spPr>
          <a:xfrm>
            <a:off x="6591300" y="3561493"/>
            <a:ext cx="390048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A strategy focusing on the future of sports in Australia.</a:t>
            </a:r>
          </a:p>
        </p:txBody>
      </p:sp>
      <p:pic>
        <p:nvPicPr>
          <p:cNvPr id="94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10896410" y="3348800"/>
            <a:ext cx="800100" cy="800100"/>
          </a:xfrm>
          <a:prstGeom prst="rect">
            <a:avLst/>
          </a:prstGeom>
        </p:spPr>
      </p:pic>
      <p:pic>
        <p:nvPicPr>
          <p:cNvPr id="95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0915460" y="3367850"/>
            <a:ext cx="762000" cy="762000"/>
          </a:xfrm>
          <a:prstGeom prst="rect">
            <a:avLst/>
          </a:prstGeom>
        </p:spPr>
      </p:pic>
      <p:pic>
        <p:nvPicPr>
          <p:cNvPr id="952" name="iconNode1,1">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extLst>
              <a:ext uri="{209FEF71-951D-4390-96A6-1DFC009BFC91}">
                <asvg:svgBlip xmlns:asvg="http://schemas.microsoft.com/office/drawing/2016/SVG/main" xmlns:p14="http://schemas.microsoft.com/office/powerpoint/2010/main" xmlns:a14="http://schemas.microsoft.com/office/drawing/2010/main" xmlns:a16="http://schemas.microsoft.com/office/drawing/2014/main" xmlns="" r:embed="rId439"/>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1096434" y="3548824"/>
            <a:ext cx="400050" cy="400050"/>
          </a:xfrm>
          <a:prstGeom prst="rect">
            <a:avLst/>
          </a:prstGeom>
        </p:spPr>
      </p:pic>
      <p:sp>
        <p:nvSpPr>
          <p:cNvPr id="954" name="Primary Heading-1,2">
            <a:extLst>
              <a:ext uri="{FF2B5EF4-FFF2-40B4-BE49-F238E27FC236}">
                <a16:creationId xmlns:a16="http://schemas.microsoft.com/office/drawing/2014/main" id="{111B4A49-B930-4A89-A1CD-6CA2B3D95AED}"/>
              </a:ext>
            </a:extLst>
          </p:cNvPr>
          <p:cNvSpPr txBox="1"/>
          <p:nvPr/>
        </p:nvSpPr>
        <p:spPr>
          <a:xfrm>
            <a:off x="6591300" y="4541330"/>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National Participation Strategy</a:t>
            </a:r>
          </a:p>
        </p:txBody>
      </p:sp>
      <p:sp>
        <p:nvSpPr>
          <p:cNvPr id="956" name="Description of a primary heading-1,2">
            <a:extLst>
              <a:ext uri="{FF2B5EF4-FFF2-40B4-BE49-F238E27FC236}">
                <a16:creationId xmlns:a16="http://schemas.microsoft.com/office/drawing/2014/main" id="{111B4A49-B930-4A89-A1CD-6CA2B3D95AED}"/>
              </a:ext>
            </a:extLst>
          </p:cNvPr>
          <p:cNvSpPr txBox="1"/>
          <p:nvPr/>
        </p:nvSpPr>
        <p:spPr>
          <a:xfrm>
            <a:off x="6591300" y="4879658"/>
            <a:ext cx="390048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Inclusive Sport strategy aiming to enhance participation.</a:t>
            </a:r>
          </a:p>
        </p:txBody>
      </p:sp>
      <p:pic>
        <p:nvPicPr>
          <p:cNvPr id="95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10896410" y="4666964"/>
            <a:ext cx="800100" cy="800100"/>
          </a:xfrm>
          <a:prstGeom prst="rect">
            <a:avLst/>
          </a:prstGeom>
        </p:spPr>
      </p:pic>
      <p:pic>
        <p:nvPicPr>
          <p:cNvPr id="96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0915460" y="4686014"/>
            <a:ext cx="762000" cy="762000"/>
          </a:xfrm>
          <a:prstGeom prst="rect">
            <a:avLst/>
          </a:prstGeom>
        </p:spPr>
      </p:pic>
      <p:pic>
        <p:nvPicPr>
          <p:cNvPr id="962" name="iconNode1,2">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extLst>
              <a:ext uri="{8F912D14-5BD3-4E32-9C85-7CA1D90370DB}">
                <asvg:svgBlip xmlns:asvg="http://schemas.microsoft.com/office/drawing/2016/SVG/main" xmlns:p14="http://schemas.microsoft.com/office/powerpoint/2010/main" xmlns:a14="http://schemas.microsoft.com/office/drawing/2010/main" xmlns:a16="http://schemas.microsoft.com/office/drawing/2014/main" xmlns="" r:embed="rId446"/>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1096434" y="4866989"/>
            <a:ext cx="400050" cy="400050"/>
          </a:xfrm>
          <a:prstGeom prst="rect">
            <a:avLst/>
          </a:prstGeom>
        </p:spPr>
      </p:pic>
      <p:sp>
        <p:nvSpPr>
          <p:cNvPr id="964" name="Primary Heading-1,3">
            <a:extLst>
              <a:ext uri="{FF2B5EF4-FFF2-40B4-BE49-F238E27FC236}">
                <a16:creationId xmlns:a16="http://schemas.microsoft.com/office/drawing/2014/main" id="{111B4A49-B930-4A89-A1CD-6CA2B3D95AED}"/>
              </a:ext>
            </a:extLst>
          </p:cNvPr>
          <p:cNvSpPr txBox="1"/>
          <p:nvPr/>
        </p:nvSpPr>
        <p:spPr>
          <a:xfrm>
            <a:off x="6591300" y="5859494"/>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TFA Strategic Plan 2021–2024</a:t>
            </a:r>
          </a:p>
        </p:txBody>
      </p:sp>
      <p:sp>
        <p:nvSpPr>
          <p:cNvPr id="966" name="Description of a primary heading-1,3">
            <a:extLst>
              <a:ext uri="{FF2B5EF4-FFF2-40B4-BE49-F238E27FC236}">
                <a16:creationId xmlns:a16="http://schemas.microsoft.com/office/drawing/2014/main" id="{111B4A49-B930-4A89-A1CD-6CA2B3D95AED}"/>
              </a:ext>
            </a:extLst>
          </p:cNvPr>
          <p:cNvSpPr txBox="1"/>
          <p:nvPr/>
        </p:nvSpPr>
        <p:spPr>
          <a:xfrm>
            <a:off x="6591300" y="6197822"/>
            <a:ext cx="390048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Foundations for Touch Football Australia's growth and development.</a:t>
            </a:r>
          </a:p>
        </p:txBody>
      </p:sp>
      <p:pic>
        <p:nvPicPr>
          <p:cNvPr id="96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10896410" y="5985129"/>
            <a:ext cx="800100" cy="800100"/>
          </a:xfrm>
          <a:prstGeom prst="rect">
            <a:avLst/>
          </a:prstGeom>
        </p:spPr>
      </p:pic>
      <p:pic>
        <p:nvPicPr>
          <p:cNvPr id="97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0915460" y="6004179"/>
            <a:ext cx="762000" cy="762000"/>
          </a:xfrm>
          <a:prstGeom prst="rect">
            <a:avLst/>
          </a:prstGeom>
        </p:spPr>
      </p:pic>
      <p:pic>
        <p:nvPicPr>
          <p:cNvPr id="972" name="iconNode1,3">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extLst>
              <a:ext uri="{66F37011-7F45-4A2B-A1A3-7D5004A02E3B}">
                <asvg:svgBlip xmlns:asvg="http://schemas.microsoft.com/office/drawing/2016/SVG/main" xmlns:p14="http://schemas.microsoft.com/office/powerpoint/2010/main" xmlns:a14="http://schemas.microsoft.com/office/drawing/2010/main" xmlns:a16="http://schemas.microsoft.com/office/drawing/2014/main" xmlns="" r:embed="rId453"/>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1096434" y="6185154"/>
            <a:ext cx="400050" cy="400050"/>
          </a:xfrm>
          <a:prstGeom prst="rect">
            <a:avLst/>
          </a:prstGeom>
        </p:spPr>
      </p:pic>
      <p:sp>
        <p:nvSpPr>
          <p:cNvPr id="974" name="Primary Heading-1,4">
            <a:extLst>
              <a:ext uri="{FF2B5EF4-FFF2-40B4-BE49-F238E27FC236}">
                <a16:creationId xmlns:a16="http://schemas.microsoft.com/office/drawing/2014/main" id="{111B4A49-B930-4A89-A1CD-6CA2B3D95AED}"/>
              </a:ext>
            </a:extLst>
          </p:cNvPr>
          <p:cNvSpPr txBox="1"/>
          <p:nvPr/>
        </p:nvSpPr>
        <p:spPr>
          <a:xfrm>
            <a:off x="6591300" y="7177659"/>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Annual Report 2023–2024</a:t>
            </a:r>
          </a:p>
        </p:txBody>
      </p:sp>
      <p:sp>
        <p:nvSpPr>
          <p:cNvPr id="976" name="Description of a primary heading-1,4">
            <a:extLst>
              <a:ext uri="{FF2B5EF4-FFF2-40B4-BE49-F238E27FC236}">
                <a16:creationId xmlns:a16="http://schemas.microsoft.com/office/drawing/2014/main" id="{111B4A49-B930-4A89-A1CD-6CA2B3D95AED}"/>
              </a:ext>
            </a:extLst>
          </p:cNvPr>
          <p:cNvSpPr txBox="1"/>
          <p:nvPr/>
        </p:nvSpPr>
        <p:spPr>
          <a:xfrm>
            <a:off x="6591300" y="7515987"/>
            <a:ext cx="390048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Performance indicators for the upcoming financial year.</a:t>
            </a:r>
          </a:p>
        </p:txBody>
      </p:sp>
      <p:pic>
        <p:nvPicPr>
          <p:cNvPr id="97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10896410" y="7303294"/>
            <a:ext cx="800100" cy="800100"/>
          </a:xfrm>
          <a:prstGeom prst="rect">
            <a:avLst/>
          </a:prstGeom>
        </p:spPr>
      </p:pic>
      <p:pic>
        <p:nvPicPr>
          <p:cNvPr id="98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0915460" y="7322344"/>
            <a:ext cx="762000" cy="762000"/>
          </a:xfrm>
          <a:prstGeom prst="rect">
            <a:avLst/>
          </a:prstGeom>
        </p:spPr>
      </p:pic>
      <p:pic>
        <p:nvPicPr>
          <p:cNvPr id="982" name="iconNode1,4">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extLst>
              <a:ext uri="{ACFCFACE-57F0-44D3-B072-F3F3389B6B47}">
                <asvg:svgBlip xmlns:asvg="http://schemas.microsoft.com/office/drawing/2016/SVG/main" xmlns:p14="http://schemas.microsoft.com/office/powerpoint/2010/main" xmlns:a14="http://schemas.microsoft.com/office/drawing/2010/main" xmlns:a16="http://schemas.microsoft.com/office/drawing/2014/main" xmlns="" r:embed="rId460"/>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1096434" y="7503319"/>
            <a:ext cx="400050" cy="400050"/>
          </a:xfrm>
          <a:prstGeom prst="rect">
            <a:avLst/>
          </a:prstGeom>
        </p:spPr>
      </p:pic>
      <p:pic>
        <p:nvPicPr>
          <p:cNvPr id="98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12001500" y="2247900"/>
            <a:ext cx="5715000" cy="7467600"/>
          </a:xfrm>
          <a:prstGeom prst="rect">
            <a:avLst/>
          </a:prstGeom>
        </p:spPr>
      </p:pic>
      <p:sp>
        <p:nvSpPr>
          <p:cNvPr id="986" name="Primary Heading-2,0">
            <a:extLst>
              <a:ext uri="{FF2B5EF4-FFF2-40B4-BE49-F238E27FC236}">
                <a16:creationId xmlns:a16="http://schemas.microsoft.com/office/drawing/2014/main" id="{111B4A49-B930-4A89-A1CD-6CA2B3D95AED}"/>
              </a:ext>
            </a:extLst>
          </p:cNvPr>
          <p:cNvSpPr txBox="1"/>
          <p:nvPr/>
        </p:nvSpPr>
        <p:spPr>
          <a:xfrm>
            <a:off x="12306300" y="2476500"/>
            <a:ext cx="5138738" cy="485775"/>
          </a:xfrm>
          <a:prstGeom prst="rect">
            <a:avLst/>
          </a:prstGeom>
          <a:noFill/>
        </p:spPr>
        <p:txBody>
          <a:bodyPr vertOverflow="clip" horzOverflow="clip" wrap="square" lIns="0" tIns="0" rIns="0" bIns="0" rtlCol="0" anchor="t">
            <a:spAutoFit/>
          </a:bodyPr>
          <a:lstStyle/>
          <a:p>
            <a:pPr algn="l">
              <a:lnSpc>
                <a:spcPts val="3780"/>
              </a:lnSpc>
            </a:pPr>
            <a:r>
              <a:rPr lang="en-US" sz="2700" b="1" spc="-94" dirty="0">
                <a:solidFill>
                  <a:srgbClr val="FFFFFF">
                    <a:alpha val="100000"/>
                  </a:srgbClr>
                </a:solidFill>
                <a:latin typeface="Montserrat" panose="00000700000000000000" pitchFamily="2" charset="0"/>
              </a:rPr>
              <a:t>References &amp; Resources</a:t>
            </a:r>
          </a:p>
        </p:txBody>
      </p:sp>
      <p:sp>
        <p:nvSpPr>
          <p:cNvPr id="988" name="Primary Heading-2,1">
            <a:extLst>
              <a:ext uri="{FF2B5EF4-FFF2-40B4-BE49-F238E27FC236}">
                <a16:creationId xmlns:a16="http://schemas.microsoft.com/office/drawing/2014/main" id="{111B4A49-B930-4A89-A1CD-6CA2B3D95AED}"/>
              </a:ext>
            </a:extLst>
          </p:cNvPr>
          <p:cNvSpPr txBox="1"/>
          <p:nvPr/>
        </p:nvSpPr>
        <p:spPr>
          <a:xfrm>
            <a:off x="12306300" y="3223165"/>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Touch Football Australia Website</a:t>
            </a:r>
          </a:p>
        </p:txBody>
      </p:sp>
      <p:sp>
        <p:nvSpPr>
          <p:cNvPr id="990" name="Description of a primary heading-2,1">
            <a:extLst>
              <a:ext uri="{FF2B5EF4-FFF2-40B4-BE49-F238E27FC236}">
                <a16:creationId xmlns:a16="http://schemas.microsoft.com/office/drawing/2014/main" id="{111B4A49-B930-4A89-A1CD-6CA2B3D95AED}"/>
              </a:ext>
            </a:extLst>
          </p:cNvPr>
          <p:cNvSpPr txBox="1"/>
          <p:nvPr/>
        </p:nvSpPr>
        <p:spPr>
          <a:xfrm>
            <a:off x="12306300" y="3561493"/>
            <a:ext cx="390048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Visit for more information: https://touchfootball.com.au.</a:t>
            </a:r>
          </a:p>
        </p:txBody>
      </p:sp>
      <p:pic>
        <p:nvPicPr>
          <p:cNvPr id="99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16611410" y="3348800"/>
            <a:ext cx="800100" cy="800100"/>
          </a:xfrm>
          <a:prstGeom prst="rect">
            <a:avLst/>
          </a:prstGeom>
        </p:spPr>
      </p:pic>
      <p:pic>
        <p:nvPicPr>
          <p:cNvPr id="99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6630460" y="3367850"/>
            <a:ext cx="762000" cy="762000"/>
          </a:xfrm>
          <a:prstGeom prst="rect">
            <a:avLst/>
          </a:prstGeom>
        </p:spPr>
      </p:pic>
      <p:pic>
        <p:nvPicPr>
          <p:cNvPr id="996" name="iconNode2,1">
            <a:extLst>
              <a:ext uri="{FF2B5EF4-FFF2-40B4-BE49-F238E27FC236}">
                <a16:creationId xmlns:a16="http://schemas.microsoft.com/office/drawing/2014/main" id="{A8642F66-C0BB-4949-9A9C-024B120A5D52}"/>
              </a:ext>
            </a:extLst>
          </p:cNvPr>
          <p:cNvPicPr>
            <a:picLocks noChangeAspect="1"/>
          </p:cNvPicPr>
          <p:nvPr/>
        </p:nvPicPr>
        <p:blipFill rotWithShape="1">
          <a:blip r:embed="rId461">
            <a:alphaModFix/>
            <a:extLst>
              <a:ext uri="{5035527A-76E5-4C4F-9C80-4799375D1BC4}">
                <asvg:svgBlip xmlns:asvg="http://schemas.microsoft.com/office/drawing/2016/SVG/main" xmlns:p14="http://schemas.microsoft.com/office/powerpoint/2010/main" xmlns:a14="http://schemas.microsoft.com/office/drawing/2010/main" xmlns:a16="http://schemas.microsoft.com/office/drawing/2014/main" xmlns="" r:embed="rId469"/>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6811434" y="3548824"/>
            <a:ext cx="400050" cy="400050"/>
          </a:xfrm>
          <a:prstGeom prst="rect">
            <a:avLst/>
          </a:prstGeom>
        </p:spPr>
      </p:pic>
      <p:sp>
        <p:nvSpPr>
          <p:cNvPr id="998" name="Primary Heading-2,2">
            <a:extLst>
              <a:ext uri="{FF2B5EF4-FFF2-40B4-BE49-F238E27FC236}">
                <a16:creationId xmlns:a16="http://schemas.microsoft.com/office/drawing/2014/main" id="{111B4A49-B930-4A89-A1CD-6CA2B3D95AED}"/>
              </a:ext>
            </a:extLst>
          </p:cNvPr>
          <p:cNvSpPr txBox="1"/>
          <p:nvPr/>
        </p:nvSpPr>
        <p:spPr>
          <a:xfrm>
            <a:off x="12306300" y="4541330"/>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General Manager PD</a:t>
            </a:r>
          </a:p>
        </p:txBody>
      </p:sp>
      <p:sp>
        <p:nvSpPr>
          <p:cNvPr id="1000" name="Description of a primary heading-2,2">
            <a:extLst>
              <a:ext uri="{FF2B5EF4-FFF2-40B4-BE49-F238E27FC236}">
                <a16:creationId xmlns:a16="http://schemas.microsoft.com/office/drawing/2014/main" id="{111B4A49-B930-4A89-A1CD-6CA2B3D95AED}"/>
              </a:ext>
            </a:extLst>
          </p:cNvPr>
          <p:cNvSpPr txBox="1"/>
          <p:nvPr/>
        </p:nvSpPr>
        <p:spPr>
          <a:xfrm>
            <a:off x="12306300" y="4879658"/>
            <a:ext cx="390048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Position Description for the General Manager, Growth &amp; Innovation.</a:t>
            </a:r>
          </a:p>
        </p:txBody>
      </p:sp>
      <p:pic>
        <p:nvPicPr>
          <p:cNvPr id="100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16611410" y="4666964"/>
            <a:ext cx="800100" cy="800100"/>
          </a:xfrm>
          <a:prstGeom prst="rect">
            <a:avLst/>
          </a:prstGeom>
        </p:spPr>
      </p:pic>
      <p:pic>
        <p:nvPicPr>
          <p:cNvPr id="100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6630460" y="4686014"/>
            <a:ext cx="762000" cy="762000"/>
          </a:xfrm>
          <a:prstGeom prst="rect">
            <a:avLst/>
          </a:prstGeom>
        </p:spPr>
      </p:pic>
      <p:pic>
        <p:nvPicPr>
          <p:cNvPr id="1006" name="iconNode2,2">
            <a:extLst>
              <a:ext uri="{FF2B5EF4-FFF2-40B4-BE49-F238E27FC236}">
                <a16:creationId xmlns:a16="http://schemas.microsoft.com/office/drawing/2014/main" id="{A8642F66-C0BB-4949-9A9C-024B120A5D52}"/>
              </a:ext>
            </a:extLst>
          </p:cNvPr>
          <p:cNvPicPr>
            <a:picLocks noChangeAspect="1"/>
          </p:cNvPicPr>
          <p:nvPr/>
        </p:nvPicPr>
        <p:blipFill rotWithShape="1">
          <a:blip r:embed="rId461">
            <a:alphaModFix/>
            <a:extLst>
              <a:ext uri="{1A2A8DDB-212B-412B-BE07-5D1DEDBA80C0}">
                <asvg:svgBlip xmlns:asvg="http://schemas.microsoft.com/office/drawing/2016/SVG/main" xmlns:p14="http://schemas.microsoft.com/office/powerpoint/2010/main" xmlns:a14="http://schemas.microsoft.com/office/drawing/2010/main" xmlns:a16="http://schemas.microsoft.com/office/drawing/2014/main" xmlns="" r:embed="rId476"/>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6811434" y="4866989"/>
            <a:ext cx="400050" cy="400050"/>
          </a:xfrm>
          <a:prstGeom prst="rect">
            <a:avLst/>
          </a:prstGeom>
        </p:spPr>
      </p:pic>
      <p:sp>
        <p:nvSpPr>
          <p:cNvPr id="1008" name="Primary Heading-2,3">
            <a:extLst>
              <a:ext uri="{FF2B5EF4-FFF2-40B4-BE49-F238E27FC236}">
                <a16:creationId xmlns:a16="http://schemas.microsoft.com/office/drawing/2014/main" id="{111B4A49-B930-4A89-A1CD-6CA2B3D95AED}"/>
              </a:ext>
            </a:extLst>
          </p:cNvPr>
          <p:cNvSpPr txBox="1"/>
          <p:nvPr/>
        </p:nvSpPr>
        <p:spPr>
          <a:xfrm>
            <a:off x="12306300" y="5859494"/>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STAR KPI 2026–2029</a:t>
            </a:r>
          </a:p>
        </p:txBody>
      </p:sp>
      <p:sp>
        <p:nvSpPr>
          <p:cNvPr id="1010" name="Description of a primary heading-2,3">
            <a:extLst>
              <a:ext uri="{FF2B5EF4-FFF2-40B4-BE49-F238E27FC236}">
                <a16:creationId xmlns:a16="http://schemas.microsoft.com/office/drawing/2014/main" id="{111B4A49-B930-4A89-A1CD-6CA2B3D95AED}"/>
              </a:ext>
            </a:extLst>
          </p:cNvPr>
          <p:cNvSpPr txBox="1"/>
          <p:nvPr/>
        </p:nvSpPr>
        <p:spPr>
          <a:xfrm>
            <a:off x="12306300" y="6197822"/>
            <a:ext cx="390048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Strategic Framework focusing on key performance indicators.</a:t>
            </a:r>
          </a:p>
        </p:txBody>
      </p:sp>
      <p:pic>
        <p:nvPicPr>
          <p:cNvPr id="101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16611410" y="5985129"/>
            <a:ext cx="800100" cy="800100"/>
          </a:xfrm>
          <a:prstGeom prst="rect">
            <a:avLst/>
          </a:prstGeom>
        </p:spPr>
      </p:pic>
      <p:pic>
        <p:nvPicPr>
          <p:cNvPr id="101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6630460" y="6004179"/>
            <a:ext cx="762000" cy="762000"/>
          </a:xfrm>
          <a:prstGeom prst="rect">
            <a:avLst/>
          </a:prstGeom>
        </p:spPr>
      </p:pic>
      <p:pic>
        <p:nvPicPr>
          <p:cNvPr id="1016" name="iconNode2,3">
            <a:extLst>
              <a:ext uri="{FF2B5EF4-FFF2-40B4-BE49-F238E27FC236}">
                <a16:creationId xmlns:a16="http://schemas.microsoft.com/office/drawing/2014/main" id="{A8642F66-C0BB-4949-9A9C-024B120A5D52}"/>
              </a:ext>
            </a:extLst>
          </p:cNvPr>
          <p:cNvPicPr>
            <a:picLocks noChangeAspect="1"/>
          </p:cNvPicPr>
          <p:nvPr/>
        </p:nvPicPr>
        <p:blipFill rotWithShape="1">
          <a:blip r:embed="rId461">
            <a:alphaModFix/>
            <a:extLst>
              <a:ext uri="{3CEA1CEA-D80B-445F-8CCB-6979F718FC06}">
                <asvg:svgBlip xmlns:asvg="http://schemas.microsoft.com/office/drawing/2016/SVG/main" xmlns:p14="http://schemas.microsoft.com/office/powerpoint/2010/main" xmlns:a14="http://schemas.microsoft.com/office/drawing/2010/main" xmlns:a16="http://schemas.microsoft.com/office/drawing/2014/main" xmlns="" r:embed="rId483"/>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6811434" y="6185154"/>
            <a:ext cx="400050" cy="400050"/>
          </a:xfrm>
          <a:prstGeom prst="rect">
            <a:avLst/>
          </a:prstGeom>
        </p:spPr>
      </p:pic>
      <p:sp>
        <p:nvSpPr>
          <p:cNvPr id="1018" name="Primary Heading-2,4">
            <a:extLst>
              <a:ext uri="{FF2B5EF4-FFF2-40B4-BE49-F238E27FC236}">
                <a16:creationId xmlns:a16="http://schemas.microsoft.com/office/drawing/2014/main" id="{111B4A49-B930-4A89-A1CD-6CA2B3D95AED}"/>
              </a:ext>
            </a:extLst>
          </p:cNvPr>
          <p:cNvSpPr txBox="1"/>
          <p:nvPr/>
        </p:nvSpPr>
        <p:spPr>
          <a:xfrm>
            <a:off x="12306300" y="7177659"/>
            <a:ext cx="3900488" cy="352425"/>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CRM/Digital Case Studies</a:t>
            </a:r>
          </a:p>
        </p:txBody>
      </p:sp>
      <p:sp>
        <p:nvSpPr>
          <p:cNvPr id="1020" name="Description of a primary heading-2,4">
            <a:extLst>
              <a:ext uri="{FF2B5EF4-FFF2-40B4-BE49-F238E27FC236}">
                <a16:creationId xmlns:a16="http://schemas.microsoft.com/office/drawing/2014/main" id="{111B4A49-B930-4A89-A1CD-6CA2B3D95AED}"/>
              </a:ext>
            </a:extLst>
          </p:cNvPr>
          <p:cNvSpPr txBox="1"/>
          <p:nvPr/>
        </p:nvSpPr>
        <p:spPr>
          <a:xfrm>
            <a:off x="12306300" y="7515987"/>
            <a:ext cx="390048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Internal case studies related to CRM and digital partnerships.</a:t>
            </a:r>
          </a:p>
        </p:txBody>
      </p:sp>
      <p:pic>
        <p:nvPicPr>
          <p:cNvPr id="102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16611410" y="7303294"/>
            <a:ext cx="800100" cy="800100"/>
          </a:xfrm>
          <a:prstGeom prst="rect">
            <a:avLst/>
          </a:prstGeom>
        </p:spPr>
      </p:pic>
      <p:pic>
        <p:nvPicPr>
          <p:cNvPr id="102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6630460" y="7322344"/>
            <a:ext cx="762000" cy="762000"/>
          </a:xfrm>
          <a:prstGeom prst="rect">
            <a:avLst/>
          </a:prstGeom>
        </p:spPr>
      </p:pic>
      <p:pic>
        <p:nvPicPr>
          <p:cNvPr id="1026" name="iconNode2,4">
            <a:extLst>
              <a:ext uri="{FF2B5EF4-FFF2-40B4-BE49-F238E27FC236}">
                <a16:creationId xmlns:a16="http://schemas.microsoft.com/office/drawing/2014/main" id="{A8642F66-C0BB-4949-9A9C-024B120A5D52}"/>
              </a:ext>
            </a:extLst>
          </p:cNvPr>
          <p:cNvPicPr>
            <a:picLocks noChangeAspect="1"/>
          </p:cNvPicPr>
          <p:nvPr/>
        </p:nvPicPr>
        <p:blipFill rotWithShape="1">
          <a:blip r:embed="rId461">
            <a:alphaModFix/>
            <a:extLst>
              <a:ext uri="{9736B508-C0A7-49BA-B7A5-27431F1AAD45}">
                <asvg:svgBlip xmlns:asvg="http://schemas.microsoft.com/office/drawing/2016/SVG/main" xmlns:p14="http://schemas.microsoft.com/office/powerpoint/2010/main" xmlns:a14="http://schemas.microsoft.com/office/drawing/2010/main" xmlns:a16="http://schemas.microsoft.com/office/drawing/2014/main" xmlns="" r:embed="rId490"/>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6811434" y="7503319"/>
            <a:ext cx="400050" cy="400050"/>
          </a:xfrm>
          <a:prstGeom prst="rect">
            <a:avLst/>
          </a:prstGeom>
        </p:spPr>
      </p:pic>
      <p:sp>
        <p:nvSpPr>
          <p:cNvPr id="1028" name="Title 3">
            <a:extLst>
              <a:ext uri="{FF2B5EF4-FFF2-40B4-BE49-F238E27FC236}">
                <a16:creationId xmlns:a16="http://schemas.microsoft.com/office/drawing/2014/main" id="{111B4A49-B930-4A89-A1CD-6CA2B3D95AED}"/>
              </a:ext>
            </a:extLst>
          </p:cNvPr>
          <p:cNvSpPr txBox="1"/>
          <p:nvPr/>
        </p:nvSpPr>
        <p:spPr>
          <a:xfrm>
            <a:off x="571500" y="533400"/>
            <a:ext cx="17178338" cy="704850"/>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Appendices: Glossary and Frameworks</a:t>
            </a:r>
          </a:p>
        </p:txBody>
      </p:sp>
      <p:sp>
        <p:nvSpPr>
          <p:cNvPr id="1030" name="SubTitle">
            <a:extLst>
              <a:ext uri="{FF2B5EF4-FFF2-40B4-BE49-F238E27FC236}">
                <a16:creationId xmlns:a16="http://schemas.microsoft.com/office/drawing/2014/main" id="{111B4A49-B930-4A89-A1CD-6CA2B3D95AED}"/>
              </a:ext>
            </a:extLst>
          </p:cNvPr>
          <p:cNvSpPr txBox="1"/>
          <p:nvPr/>
        </p:nvSpPr>
        <p:spPr>
          <a:xfrm>
            <a:off x="571500" y="1295400"/>
            <a:ext cx="17178338" cy="3714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Comprehensive Overview of Key Terms and Strategic Resources</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1200"/>
                                        <p:tgtEl>
                                          <p:spTgt spid="884"/>
                                        </p:tgtEl>
                                      </p:cBhvr>
                                    </p:animEffect>
                                  </p:childTnLst>
                                </p:cTn>
                              </p:par>
                              <p:par>
                                <p:cTn id="8" presetID="35" presetClass="path" presetSubtype="0" accel="50000" decel="50000" fill="hold" nodeType="withEffect">
                                  <p:stCondLst>
                                    <p:cond delay="0"/>
                                  </p:stCondLst>
                                  <p:childTnLst>
                                    <p:animMotion origin="layout" path="M 0.041666668 0 L 0 0 E" pathEditMode="relative" ptsTypes="">
                                      <p:cBhvr>
                                        <p:cTn id="9" dur="1200" fill="hold"/>
                                        <p:tgtEl>
                                          <p:spTgt spid="884"/>
                                        </p:tgtEl>
                                        <p:attrNameLst>
                                          <p:attrName>ppt_x</p:attrName>
                                          <p:attrName>ppt_y</p:attrName>
                                        </p:attrNameLst>
                                      </p:cBhvr>
                                    </p:animMotion>
                                  </p:childTnLst>
                                </p:cTn>
                              </p:par>
                              <p:par>
                                <p:cTn id="10" presetID="10" presetClass="entr" presetSubtype="0" accel="50000" decel="50000" fill="hold" nodeType="withEffect">
                                  <p:stCondLst>
                                    <p:cond delay="1000"/>
                                  </p:stCondLst>
                                  <p:childTnLst>
                                    <p:set>
                                      <p:cBhvr>
                                        <p:cTn id="11" dur="1" fill="hold">
                                          <p:stCondLst>
                                            <p:cond delay="0"/>
                                          </p:stCondLst>
                                        </p:cTn>
                                        <p:tgtEl>
                                          <p:spTgt spid="886"/>
                                        </p:tgtEl>
                                        <p:attrNameLst>
                                          <p:attrName>style.visibility</p:attrName>
                                        </p:attrNameLst>
                                      </p:cBhvr>
                                      <p:to>
                                        <p:strVal val="visible"/>
                                      </p:to>
                                    </p:set>
                                    <p:animEffect transition="in" filter="fade">
                                      <p:cBhvr>
                                        <p:cTn id="12" dur="1000"/>
                                        <p:tgtEl>
                                          <p:spTgt spid="886"/>
                                        </p:tgtEl>
                                      </p:cBhvr>
                                    </p:animEffect>
                                  </p:childTnLst>
                                </p:cTn>
                              </p:par>
                              <p:par>
                                <p:cTn id="13" presetID="35" presetClass="path" presetSubtype="0" accel="50000" decel="50000" fill="hold" nodeType="withEffect">
                                  <p:stCondLst>
                                    <p:cond delay="1000"/>
                                  </p:stCondLst>
                                  <p:childTnLst>
                                    <p:animMotion origin="layout" path="M 0.026041666 0 L 0 0 E" pathEditMode="relative" ptsTypes="">
                                      <p:cBhvr>
                                        <p:cTn id="14" dur="1000" fill="hold"/>
                                        <p:tgtEl>
                                          <p:spTgt spid="886"/>
                                        </p:tgtEl>
                                        <p:attrNameLst>
                                          <p:attrName>ppt_x</p:attrName>
                                          <p:attrName>ppt_y</p:attrName>
                                        </p:attrNameLst>
                                      </p:cBhvr>
                                    </p:animMotion>
                                  </p:childTnLst>
                                </p:cTn>
                              </p:par>
                              <p:par>
                                <p:cTn id="15" presetID="10" presetClass="entr" presetSubtype="0" accel="50000" decel="50000" fill="hold" nodeType="withEffect">
                                  <p:stCondLst>
                                    <p:cond delay="1000"/>
                                  </p:stCondLst>
                                  <p:childTnLst>
                                    <p:set>
                                      <p:cBhvr>
                                        <p:cTn id="16" dur="1" fill="hold">
                                          <p:stCondLst>
                                            <p:cond delay="0"/>
                                          </p:stCondLst>
                                        </p:cTn>
                                        <p:tgtEl>
                                          <p:spTgt spid="888"/>
                                        </p:tgtEl>
                                        <p:attrNameLst>
                                          <p:attrName>style.visibility</p:attrName>
                                        </p:attrNameLst>
                                      </p:cBhvr>
                                      <p:to>
                                        <p:strVal val="visible"/>
                                      </p:to>
                                    </p:set>
                                    <p:animEffect transition="in" filter="fade">
                                      <p:cBhvr>
                                        <p:cTn id="17" dur="1000"/>
                                        <p:tgtEl>
                                          <p:spTgt spid="888"/>
                                        </p:tgtEl>
                                      </p:cBhvr>
                                    </p:animEffect>
                                  </p:childTnLst>
                                </p:cTn>
                              </p:par>
                              <p:par>
                                <p:cTn id="18" presetID="35" presetClass="path" presetSubtype="0" accel="50000" decel="50000" fill="hold" nodeType="withEffect">
                                  <p:stCondLst>
                                    <p:cond delay="1000"/>
                                  </p:stCondLst>
                                  <p:childTnLst>
                                    <p:animMotion origin="layout" path="M 0.026041666 0 L 0 0 E" pathEditMode="relative" ptsTypes="">
                                      <p:cBhvr>
                                        <p:cTn id="19" dur="1000" fill="hold"/>
                                        <p:tgtEl>
                                          <p:spTgt spid="888"/>
                                        </p:tgtEl>
                                        <p:attrNameLst>
                                          <p:attrName>ppt_x</p:attrName>
                                          <p:attrName>ppt_y</p:attrName>
                                        </p:attrNameLst>
                                      </p:cBhvr>
                                    </p:animMotion>
                                  </p:childTnLst>
                                </p:cTn>
                              </p:par>
                              <p:par>
                                <p:cTn id="20" presetID="10" presetClass="entr" presetSubtype="0" accel="50000" decel="50000" fill="hold" nodeType="withEffect">
                                  <p:stCondLst>
                                    <p:cond delay="1140"/>
                                  </p:stCondLst>
                                  <p:childTnLst>
                                    <p:set>
                                      <p:cBhvr>
                                        <p:cTn id="21" dur="1" fill="hold">
                                          <p:stCondLst>
                                            <p:cond delay="0"/>
                                          </p:stCondLst>
                                        </p:cTn>
                                        <p:tgtEl>
                                          <p:spTgt spid="890"/>
                                        </p:tgtEl>
                                        <p:attrNameLst>
                                          <p:attrName>style.visibility</p:attrName>
                                        </p:attrNameLst>
                                      </p:cBhvr>
                                      <p:to>
                                        <p:strVal val="visible"/>
                                      </p:to>
                                    </p:set>
                                    <p:animEffect transition="in" filter="fade">
                                      <p:cBhvr>
                                        <p:cTn id="22" dur="1000"/>
                                        <p:tgtEl>
                                          <p:spTgt spid="890"/>
                                        </p:tgtEl>
                                      </p:cBhvr>
                                    </p:animEffect>
                                  </p:childTnLst>
                                </p:cTn>
                              </p:par>
                              <p:par>
                                <p:cTn id="23" presetID="35" presetClass="path" presetSubtype="0" accel="50000" decel="50000" fill="hold" nodeType="withEffect">
                                  <p:stCondLst>
                                    <p:cond delay="1140"/>
                                  </p:stCondLst>
                                  <p:childTnLst>
                                    <p:animMotion origin="layout" path="M 0.026041666 5.6514034E-07 L 0 5.6514034E-07 E" pathEditMode="relative" ptsTypes="">
                                      <p:cBhvr>
                                        <p:cTn id="24" dur="1000" fill="hold"/>
                                        <p:tgtEl>
                                          <p:spTgt spid="890"/>
                                        </p:tgtEl>
                                        <p:attrNameLst>
                                          <p:attrName>ppt_x</p:attrName>
                                          <p:attrName>ppt_y</p:attrName>
                                        </p:attrNameLst>
                                      </p:cBhvr>
                                    </p:animMotion>
                                  </p:childTnLst>
                                </p:cTn>
                              </p:par>
                              <p:par>
                                <p:cTn id="25" presetID="10" presetClass="entr" presetSubtype="0" accel="50000" decel="50000" fill="hold" nodeType="withEffect">
                                  <p:stCondLst>
                                    <p:cond delay="1000"/>
                                  </p:stCondLst>
                                  <p:childTnLst>
                                    <p:set>
                                      <p:cBhvr>
                                        <p:cTn id="26" dur="1" fill="hold">
                                          <p:stCondLst>
                                            <p:cond delay="0"/>
                                          </p:stCondLst>
                                        </p:cTn>
                                        <p:tgtEl>
                                          <p:spTgt spid="892"/>
                                        </p:tgtEl>
                                        <p:attrNameLst>
                                          <p:attrName>style.visibility</p:attrName>
                                        </p:attrNameLst>
                                      </p:cBhvr>
                                      <p:to>
                                        <p:strVal val="visible"/>
                                      </p:to>
                                    </p:set>
                                    <p:animEffect transition="in" filter="fade">
                                      <p:cBhvr>
                                        <p:cTn id="27" dur="1000"/>
                                        <p:tgtEl>
                                          <p:spTgt spid="892"/>
                                        </p:tgtEl>
                                      </p:cBhvr>
                                    </p:animEffect>
                                  </p:childTnLst>
                                </p:cTn>
                              </p:par>
                              <p:par>
                                <p:cTn id="28" presetID="35" presetClass="path" presetSubtype="0" accel="50000" decel="50000" fill="hold" nodeType="withEffect">
                                  <p:stCondLst>
                                    <p:cond delay="1000"/>
                                  </p:stCondLst>
                                  <p:childTnLst>
                                    <p:animMotion origin="layout" path="M 0.026041666 -3.475613E-06 L 0 -3.475613E-06 E" pathEditMode="relative" ptsTypes="">
                                      <p:cBhvr>
                                        <p:cTn id="29" dur="1000" fill="hold"/>
                                        <p:tgtEl>
                                          <p:spTgt spid="892"/>
                                        </p:tgtEl>
                                        <p:attrNameLst>
                                          <p:attrName>ppt_x</p:attrName>
                                          <p:attrName>ppt_y</p:attrName>
                                        </p:attrNameLst>
                                      </p:cBhvr>
                                    </p:animMotion>
                                  </p:childTnLst>
                                </p:cTn>
                              </p:par>
                              <p:par>
                                <p:cTn id="30" presetID="10" presetClass="entr" presetSubtype="0" accel="50000" decel="50000" fill="hold" nodeType="withEffect">
                                  <p:stCondLst>
                                    <p:cond delay="1000"/>
                                  </p:stCondLst>
                                  <p:childTnLst>
                                    <p:set>
                                      <p:cBhvr>
                                        <p:cTn id="31" dur="1" fill="hold">
                                          <p:stCondLst>
                                            <p:cond delay="0"/>
                                          </p:stCondLst>
                                        </p:cTn>
                                        <p:tgtEl>
                                          <p:spTgt spid="894"/>
                                        </p:tgtEl>
                                        <p:attrNameLst>
                                          <p:attrName>style.visibility</p:attrName>
                                        </p:attrNameLst>
                                      </p:cBhvr>
                                      <p:to>
                                        <p:strVal val="visible"/>
                                      </p:to>
                                    </p:set>
                                    <p:animEffect transition="in" filter="fade">
                                      <p:cBhvr>
                                        <p:cTn id="32" dur="1000"/>
                                        <p:tgtEl>
                                          <p:spTgt spid="894"/>
                                        </p:tgtEl>
                                      </p:cBhvr>
                                    </p:animEffect>
                                  </p:childTnLst>
                                </p:cTn>
                              </p:par>
                              <p:par>
                                <p:cTn id="33" presetID="35" presetClass="path" presetSubtype="0" accel="50000" decel="50000" fill="hold" nodeType="withEffect">
                                  <p:stCondLst>
                                    <p:cond delay="1000"/>
                                  </p:stCondLst>
                                  <p:childTnLst>
                                    <p:animMotion origin="layout" path="M 0.026043955 -2.8822158E-06 L 2.2888185E-06 -2.8822158E-06 E" pathEditMode="relative" ptsTypes="">
                                      <p:cBhvr>
                                        <p:cTn id="34" dur="1000" fill="hold"/>
                                        <p:tgtEl>
                                          <p:spTgt spid="894"/>
                                        </p:tgtEl>
                                        <p:attrNameLst>
                                          <p:attrName>ppt_x</p:attrName>
                                          <p:attrName>ppt_y</p:attrName>
                                        </p:attrNameLst>
                                      </p:cBhvr>
                                    </p:animMotion>
                                  </p:childTnLst>
                                </p:cTn>
                              </p:par>
                              <p:par>
                                <p:cTn id="35" presetID="10" presetClass="entr" presetSubtype="0" accel="50000" decel="50000" fill="hold" nodeType="withEffect">
                                  <p:stCondLst>
                                    <p:cond delay="1000"/>
                                  </p:stCondLst>
                                  <p:childTnLst>
                                    <p:set>
                                      <p:cBhvr>
                                        <p:cTn id="36" dur="1" fill="hold">
                                          <p:stCondLst>
                                            <p:cond delay="0"/>
                                          </p:stCondLst>
                                        </p:cTn>
                                        <p:tgtEl>
                                          <p:spTgt spid="896"/>
                                        </p:tgtEl>
                                        <p:attrNameLst>
                                          <p:attrName>style.visibility</p:attrName>
                                        </p:attrNameLst>
                                      </p:cBhvr>
                                      <p:to>
                                        <p:strVal val="visible"/>
                                      </p:to>
                                    </p:set>
                                    <p:animEffect transition="in" filter="fade">
                                      <p:cBhvr>
                                        <p:cTn id="37" dur="1000"/>
                                        <p:tgtEl>
                                          <p:spTgt spid="896"/>
                                        </p:tgtEl>
                                      </p:cBhvr>
                                    </p:animEffect>
                                  </p:childTnLst>
                                </p:cTn>
                              </p:par>
                              <p:par>
                                <p:cTn id="38" presetID="35" presetClass="path" presetSubtype="0" accel="50000" decel="50000" fill="hold" nodeType="withEffect">
                                  <p:stCondLst>
                                    <p:cond delay="1000"/>
                                  </p:stCondLst>
                                  <p:childTnLst>
                                    <p:animMotion origin="layout" path="M 0.026043955 -2.8822158E-06 L 2.2888185E-06 -2.8822158E-06 E" pathEditMode="relative" ptsTypes="">
                                      <p:cBhvr>
                                        <p:cTn id="39" dur="1000" fill="hold"/>
                                        <p:tgtEl>
                                          <p:spTgt spid="896"/>
                                        </p:tgtEl>
                                        <p:attrNameLst>
                                          <p:attrName>ppt_x</p:attrName>
                                          <p:attrName>ppt_y</p:attrName>
                                        </p:attrNameLst>
                                      </p:cBhvr>
                                    </p:animMotion>
                                  </p:childTnLst>
                                </p:cTn>
                              </p:par>
                              <p:par>
                                <p:cTn id="40" presetID="10" presetClass="entr" presetSubtype="0" accel="50000" decel="50000" fill="hold" nodeType="withEffect">
                                  <p:stCondLst>
                                    <p:cond delay="1000"/>
                                  </p:stCondLst>
                                  <p:childTnLst>
                                    <p:set>
                                      <p:cBhvr>
                                        <p:cTn id="41" dur="1" fill="hold">
                                          <p:stCondLst>
                                            <p:cond delay="0"/>
                                          </p:stCondLst>
                                        </p:cTn>
                                        <p:tgtEl>
                                          <p:spTgt spid="898"/>
                                        </p:tgtEl>
                                        <p:attrNameLst>
                                          <p:attrName>style.visibility</p:attrName>
                                        </p:attrNameLst>
                                      </p:cBhvr>
                                      <p:to>
                                        <p:strVal val="visible"/>
                                      </p:to>
                                    </p:set>
                                    <p:animEffect transition="in" filter="fade">
                                      <p:cBhvr>
                                        <p:cTn id="42" dur="1000"/>
                                        <p:tgtEl>
                                          <p:spTgt spid="898"/>
                                        </p:tgtEl>
                                      </p:cBhvr>
                                    </p:animEffect>
                                  </p:childTnLst>
                                </p:cTn>
                              </p:par>
                              <p:par>
                                <p:cTn id="43" presetID="35" presetClass="path" presetSubtype="0" accel="50000" decel="50000" fill="hold" nodeType="withEffect">
                                  <p:stCondLst>
                                    <p:cond delay="1000"/>
                                  </p:stCondLst>
                                  <p:childTnLst>
                                    <p:animMotion origin="layout" path="M 0.026043955 -2.8822158E-06 L 2.2888185E-06 -2.8822158E-06 E" pathEditMode="relative" ptsTypes="">
                                      <p:cBhvr>
                                        <p:cTn id="44" dur="1000" fill="hold"/>
                                        <p:tgtEl>
                                          <p:spTgt spid="898"/>
                                        </p:tgtEl>
                                        <p:attrNameLst>
                                          <p:attrName>ppt_x</p:attrName>
                                          <p:attrName>ppt_y</p:attrName>
                                        </p:attrNameLst>
                                      </p:cBhvr>
                                    </p:animMotion>
                                  </p:childTnLst>
                                </p:cTn>
                              </p:par>
                              <p:par>
                                <p:cTn id="45" presetID="10" presetClass="entr" presetSubtype="0" accel="50000" decel="50000" fill="hold" nodeType="withEffect">
                                  <p:stCondLst>
                                    <p:cond delay="1280"/>
                                  </p:stCondLst>
                                  <p:childTnLst>
                                    <p:set>
                                      <p:cBhvr>
                                        <p:cTn id="46" dur="1" fill="hold">
                                          <p:stCondLst>
                                            <p:cond delay="0"/>
                                          </p:stCondLst>
                                        </p:cTn>
                                        <p:tgtEl>
                                          <p:spTgt spid="900"/>
                                        </p:tgtEl>
                                        <p:attrNameLst>
                                          <p:attrName>style.visibility</p:attrName>
                                        </p:attrNameLst>
                                      </p:cBhvr>
                                      <p:to>
                                        <p:strVal val="visible"/>
                                      </p:to>
                                    </p:set>
                                    <p:animEffect transition="in" filter="fade">
                                      <p:cBhvr>
                                        <p:cTn id="47" dur="1000"/>
                                        <p:tgtEl>
                                          <p:spTgt spid="900"/>
                                        </p:tgtEl>
                                      </p:cBhvr>
                                    </p:animEffect>
                                  </p:childTnLst>
                                </p:cTn>
                              </p:par>
                              <p:par>
                                <p:cTn id="48" presetID="35" presetClass="path" presetSubtype="0" accel="50000" decel="50000" fill="hold" nodeType="withEffect">
                                  <p:stCondLst>
                                    <p:cond delay="1280"/>
                                  </p:stCondLst>
                                  <p:childTnLst>
                                    <p:animMotion origin="layout" path="M 0.026041666 -1.1302807E-06 L 0 -1.1302807E-06 E" pathEditMode="relative" ptsTypes="">
                                      <p:cBhvr>
                                        <p:cTn id="49" dur="1000" fill="hold"/>
                                        <p:tgtEl>
                                          <p:spTgt spid="900"/>
                                        </p:tgtEl>
                                        <p:attrNameLst>
                                          <p:attrName>ppt_x</p:attrName>
                                          <p:attrName>ppt_y</p:attrName>
                                        </p:attrNameLst>
                                      </p:cBhvr>
                                    </p:animMotion>
                                  </p:childTnLst>
                                </p:cTn>
                              </p:par>
                              <p:par>
                                <p:cTn id="50" presetID="10" presetClass="entr" presetSubtype="0" accel="50000" decel="50000" fill="hold" nodeType="withEffect">
                                  <p:stCondLst>
                                    <p:cond delay="1140"/>
                                  </p:stCondLst>
                                  <p:childTnLst>
                                    <p:set>
                                      <p:cBhvr>
                                        <p:cTn id="51" dur="1" fill="hold">
                                          <p:stCondLst>
                                            <p:cond delay="0"/>
                                          </p:stCondLst>
                                        </p:cTn>
                                        <p:tgtEl>
                                          <p:spTgt spid="902"/>
                                        </p:tgtEl>
                                        <p:attrNameLst>
                                          <p:attrName>style.visibility</p:attrName>
                                        </p:attrNameLst>
                                      </p:cBhvr>
                                      <p:to>
                                        <p:strVal val="visible"/>
                                      </p:to>
                                    </p:set>
                                    <p:animEffect transition="in" filter="fade">
                                      <p:cBhvr>
                                        <p:cTn id="52" dur="1000"/>
                                        <p:tgtEl>
                                          <p:spTgt spid="902"/>
                                        </p:tgtEl>
                                      </p:cBhvr>
                                    </p:animEffect>
                                  </p:childTnLst>
                                </p:cTn>
                              </p:par>
                              <p:par>
                                <p:cTn id="53" presetID="35" presetClass="path" presetSubtype="0" accel="50000" decel="50000" fill="hold" nodeType="withEffect">
                                  <p:stCondLst>
                                    <p:cond delay="1140"/>
                                  </p:stCondLst>
                                  <p:childTnLst>
                                    <p:animMotion origin="layout" path="M 0.026041666 4.0690106E-06 L 0 4.0690106E-06 E" pathEditMode="relative" ptsTypes="">
                                      <p:cBhvr>
                                        <p:cTn id="54" dur="1000" fill="hold"/>
                                        <p:tgtEl>
                                          <p:spTgt spid="902"/>
                                        </p:tgtEl>
                                        <p:attrNameLst>
                                          <p:attrName>ppt_x</p:attrName>
                                          <p:attrName>ppt_y</p:attrName>
                                        </p:attrNameLst>
                                      </p:cBhvr>
                                    </p:animMotion>
                                  </p:childTnLst>
                                </p:cTn>
                              </p:par>
                              <p:par>
                                <p:cTn id="55" presetID="10" presetClass="entr" presetSubtype="0" accel="50000" decel="50000" fill="hold" nodeType="withEffect">
                                  <p:stCondLst>
                                    <p:cond delay="1140"/>
                                  </p:stCondLst>
                                  <p:childTnLst>
                                    <p:set>
                                      <p:cBhvr>
                                        <p:cTn id="56" dur="1" fill="hold">
                                          <p:stCondLst>
                                            <p:cond delay="0"/>
                                          </p:stCondLst>
                                        </p:cTn>
                                        <p:tgtEl>
                                          <p:spTgt spid="904"/>
                                        </p:tgtEl>
                                        <p:attrNameLst>
                                          <p:attrName>style.visibility</p:attrName>
                                        </p:attrNameLst>
                                      </p:cBhvr>
                                      <p:to>
                                        <p:strVal val="visible"/>
                                      </p:to>
                                    </p:set>
                                    <p:animEffect transition="in" filter="fade">
                                      <p:cBhvr>
                                        <p:cTn id="57" dur="1000"/>
                                        <p:tgtEl>
                                          <p:spTgt spid="904"/>
                                        </p:tgtEl>
                                      </p:cBhvr>
                                    </p:animEffect>
                                  </p:childTnLst>
                                </p:cTn>
                              </p:par>
                              <p:par>
                                <p:cTn id="58" presetID="35" presetClass="path" presetSubtype="0" accel="50000" decel="50000" fill="hold" nodeType="withEffect">
                                  <p:stCondLst>
                                    <p:cond delay="1140"/>
                                  </p:stCondLst>
                                  <p:childTnLst>
                                    <p:animMotion origin="layout" path="M 0.026043955 -3.447356E-06 L 2.2888185E-06 -3.447356E-06 E" pathEditMode="relative" ptsTypes="">
                                      <p:cBhvr>
                                        <p:cTn id="59" dur="1000" fill="hold"/>
                                        <p:tgtEl>
                                          <p:spTgt spid="904"/>
                                        </p:tgtEl>
                                        <p:attrNameLst>
                                          <p:attrName>ppt_x</p:attrName>
                                          <p:attrName>ppt_y</p:attrName>
                                        </p:attrNameLst>
                                      </p:cBhvr>
                                    </p:animMotion>
                                  </p:childTnLst>
                                </p:cTn>
                              </p:par>
                              <p:par>
                                <p:cTn id="60" presetID="10" presetClass="entr" presetSubtype="0" accel="50000" decel="50000" fill="hold" nodeType="withEffect">
                                  <p:stCondLst>
                                    <p:cond delay="1140"/>
                                  </p:stCondLst>
                                  <p:childTnLst>
                                    <p:set>
                                      <p:cBhvr>
                                        <p:cTn id="61" dur="1" fill="hold">
                                          <p:stCondLst>
                                            <p:cond delay="0"/>
                                          </p:stCondLst>
                                        </p:cTn>
                                        <p:tgtEl>
                                          <p:spTgt spid="906"/>
                                        </p:tgtEl>
                                        <p:attrNameLst>
                                          <p:attrName>style.visibility</p:attrName>
                                        </p:attrNameLst>
                                      </p:cBhvr>
                                      <p:to>
                                        <p:strVal val="visible"/>
                                      </p:to>
                                    </p:set>
                                    <p:animEffect transition="in" filter="fade">
                                      <p:cBhvr>
                                        <p:cTn id="62" dur="1000"/>
                                        <p:tgtEl>
                                          <p:spTgt spid="906"/>
                                        </p:tgtEl>
                                      </p:cBhvr>
                                    </p:animEffect>
                                  </p:childTnLst>
                                </p:cTn>
                              </p:par>
                              <p:par>
                                <p:cTn id="63" presetID="35" presetClass="path" presetSubtype="0" accel="50000" decel="50000" fill="hold" nodeType="withEffect">
                                  <p:stCondLst>
                                    <p:cond delay="1140"/>
                                  </p:stCondLst>
                                  <p:childTnLst>
                                    <p:animMotion origin="layout" path="M 0.026043955 -3.447356E-06 L 2.2888185E-06 -3.447356E-06 E" pathEditMode="relative" ptsTypes="">
                                      <p:cBhvr>
                                        <p:cTn id="64" dur="1000" fill="hold"/>
                                        <p:tgtEl>
                                          <p:spTgt spid="906"/>
                                        </p:tgtEl>
                                        <p:attrNameLst>
                                          <p:attrName>ppt_x</p:attrName>
                                          <p:attrName>ppt_y</p:attrName>
                                        </p:attrNameLst>
                                      </p:cBhvr>
                                    </p:animMotion>
                                  </p:childTnLst>
                                </p:cTn>
                              </p:par>
                              <p:par>
                                <p:cTn id="65" presetID="10" presetClass="entr" presetSubtype="0" accel="50000" decel="50000" fill="hold" nodeType="withEffect">
                                  <p:stCondLst>
                                    <p:cond delay="1140"/>
                                  </p:stCondLst>
                                  <p:childTnLst>
                                    <p:set>
                                      <p:cBhvr>
                                        <p:cTn id="66" dur="1" fill="hold">
                                          <p:stCondLst>
                                            <p:cond delay="0"/>
                                          </p:stCondLst>
                                        </p:cTn>
                                        <p:tgtEl>
                                          <p:spTgt spid="908"/>
                                        </p:tgtEl>
                                        <p:attrNameLst>
                                          <p:attrName>style.visibility</p:attrName>
                                        </p:attrNameLst>
                                      </p:cBhvr>
                                      <p:to>
                                        <p:strVal val="visible"/>
                                      </p:to>
                                    </p:set>
                                    <p:animEffect transition="in" filter="fade">
                                      <p:cBhvr>
                                        <p:cTn id="67" dur="1000"/>
                                        <p:tgtEl>
                                          <p:spTgt spid="908"/>
                                        </p:tgtEl>
                                      </p:cBhvr>
                                    </p:animEffect>
                                  </p:childTnLst>
                                </p:cTn>
                              </p:par>
                              <p:par>
                                <p:cTn id="68" presetID="35" presetClass="path" presetSubtype="0" accel="50000" decel="50000" fill="hold" nodeType="withEffect">
                                  <p:stCondLst>
                                    <p:cond delay="1140"/>
                                  </p:stCondLst>
                                  <p:childTnLst>
                                    <p:animMotion origin="layout" path="M 0.026043955 -3.447356E-06 L 2.2888185E-06 -3.447356E-06 E" pathEditMode="relative" ptsTypes="">
                                      <p:cBhvr>
                                        <p:cTn id="69" dur="1000" fill="hold"/>
                                        <p:tgtEl>
                                          <p:spTgt spid="908"/>
                                        </p:tgtEl>
                                        <p:attrNameLst>
                                          <p:attrName>ppt_x</p:attrName>
                                          <p:attrName>ppt_y</p:attrName>
                                        </p:attrNameLst>
                                      </p:cBhvr>
                                    </p:animMotion>
                                  </p:childTnLst>
                                </p:cTn>
                              </p:par>
                              <p:par>
                                <p:cTn id="70" presetID="10" presetClass="entr" presetSubtype="0" accel="50000" decel="50000" fill="hold" nodeType="withEffect">
                                  <p:stCondLst>
                                    <p:cond delay="1420"/>
                                  </p:stCondLst>
                                  <p:childTnLst>
                                    <p:set>
                                      <p:cBhvr>
                                        <p:cTn id="71" dur="1" fill="hold">
                                          <p:stCondLst>
                                            <p:cond delay="0"/>
                                          </p:stCondLst>
                                        </p:cTn>
                                        <p:tgtEl>
                                          <p:spTgt spid="910"/>
                                        </p:tgtEl>
                                        <p:attrNameLst>
                                          <p:attrName>style.visibility</p:attrName>
                                        </p:attrNameLst>
                                      </p:cBhvr>
                                      <p:to>
                                        <p:strVal val="visible"/>
                                      </p:to>
                                    </p:set>
                                    <p:animEffect transition="in" filter="fade">
                                      <p:cBhvr>
                                        <p:cTn id="72" dur="1000"/>
                                        <p:tgtEl>
                                          <p:spTgt spid="910"/>
                                        </p:tgtEl>
                                      </p:cBhvr>
                                    </p:animEffect>
                                  </p:childTnLst>
                                </p:cTn>
                              </p:par>
                              <p:par>
                                <p:cTn id="73" presetID="35" presetClass="path" presetSubtype="0" accel="50000" decel="50000" fill="hold" nodeType="withEffect">
                                  <p:stCondLst>
                                    <p:cond delay="1420"/>
                                  </p:stCondLst>
                                  <p:childTnLst>
                                    <p:animMotion origin="layout" path="M 0.026041666 -5.6514034E-07 L 0 -5.6514034E-07 E" pathEditMode="relative" ptsTypes="">
                                      <p:cBhvr>
                                        <p:cTn id="74" dur="1000" fill="hold"/>
                                        <p:tgtEl>
                                          <p:spTgt spid="910"/>
                                        </p:tgtEl>
                                        <p:attrNameLst>
                                          <p:attrName>ppt_x</p:attrName>
                                          <p:attrName>ppt_y</p:attrName>
                                        </p:attrNameLst>
                                      </p:cBhvr>
                                    </p:animMotion>
                                  </p:childTnLst>
                                </p:cTn>
                              </p:par>
                              <p:par>
                                <p:cTn id="75" presetID="10" presetClass="entr" presetSubtype="0" accel="50000" decel="50000" fill="hold" nodeType="withEffect">
                                  <p:stCondLst>
                                    <p:cond delay="1280"/>
                                  </p:stCondLst>
                                  <p:childTnLst>
                                    <p:set>
                                      <p:cBhvr>
                                        <p:cTn id="76" dur="1" fill="hold">
                                          <p:stCondLst>
                                            <p:cond delay="0"/>
                                          </p:stCondLst>
                                        </p:cTn>
                                        <p:tgtEl>
                                          <p:spTgt spid="912"/>
                                        </p:tgtEl>
                                        <p:attrNameLst>
                                          <p:attrName>style.visibility</p:attrName>
                                        </p:attrNameLst>
                                      </p:cBhvr>
                                      <p:to>
                                        <p:strVal val="visible"/>
                                      </p:to>
                                    </p:set>
                                    <p:animEffect transition="in" filter="fade">
                                      <p:cBhvr>
                                        <p:cTn id="77" dur="1000"/>
                                        <p:tgtEl>
                                          <p:spTgt spid="912"/>
                                        </p:tgtEl>
                                      </p:cBhvr>
                                    </p:animEffect>
                                  </p:childTnLst>
                                </p:cTn>
                              </p:par>
                              <p:par>
                                <p:cTn id="78" presetID="35" presetClass="path" presetSubtype="0" accel="50000" decel="50000" fill="hold" nodeType="withEffect">
                                  <p:stCondLst>
                                    <p:cond delay="1280"/>
                                  </p:stCondLst>
                                  <p:childTnLst>
                                    <p:animMotion origin="layout" path="M 0.026041666 4.6341506E-06 L 0 4.6341506E-06 E" pathEditMode="relative" ptsTypes="">
                                      <p:cBhvr>
                                        <p:cTn id="79" dur="1000" fill="hold"/>
                                        <p:tgtEl>
                                          <p:spTgt spid="912"/>
                                        </p:tgtEl>
                                        <p:attrNameLst>
                                          <p:attrName>ppt_x</p:attrName>
                                          <p:attrName>ppt_y</p:attrName>
                                        </p:attrNameLst>
                                      </p:cBhvr>
                                    </p:animMotion>
                                  </p:childTnLst>
                                </p:cTn>
                              </p:par>
                              <p:par>
                                <p:cTn id="80" presetID="10" presetClass="entr" presetSubtype="0" accel="50000" decel="50000" fill="hold" nodeType="withEffect">
                                  <p:stCondLst>
                                    <p:cond delay="1280"/>
                                  </p:stCondLst>
                                  <p:childTnLst>
                                    <p:set>
                                      <p:cBhvr>
                                        <p:cTn id="81" dur="1" fill="hold">
                                          <p:stCondLst>
                                            <p:cond delay="0"/>
                                          </p:stCondLst>
                                        </p:cTn>
                                        <p:tgtEl>
                                          <p:spTgt spid="914"/>
                                        </p:tgtEl>
                                        <p:attrNameLst>
                                          <p:attrName>style.visibility</p:attrName>
                                        </p:attrNameLst>
                                      </p:cBhvr>
                                      <p:to>
                                        <p:strVal val="visible"/>
                                      </p:to>
                                    </p:set>
                                    <p:animEffect transition="in" filter="fade">
                                      <p:cBhvr>
                                        <p:cTn id="82" dur="1000"/>
                                        <p:tgtEl>
                                          <p:spTgt spid="914"/>
                                        </p:tgtEl>
                                      </p:cBhvr>
                                    </p:animEffect>
                                  </p:childTnLst>
                                </p:cTn>
                              </p:par>
                              <p:par>
                                <p:cTn id="83" presetID="35" presetClass="path" presetSubtype="0" accel="50000" decel="50000" fill="hold" nodeType="withEffect">
                                  <p:stCondLst>
                                    <p:cond delay="1280"/>
                                  </p:stCondLst>
                                  <p:childTnLst>
                                    <p:animMotion origin="layout" path="M 0.026043955 -4.0690106E-06 L 2.2888185E-06 -4.0690106E-06 E" pathEditMode="relative" ptsTypes="">
                                      <p:cBhvr>
                                        <p:cTn id="84" dur="1000" fill="hold"/>
                                        <p:tgtEl>
                                          <p:spTgt spid="914"/>
                                        </p:tgtEl>
                                        <p:attrNameLst>
                                          <p:attrName>ppt_x</p:attrName>
                                          <p:attrName>ppt_y</p:attrName>
                                        </p:attrNameLst>
                                      </p:cBhvr>
                                    </p:animMotion>
                                  </p:childTnLst>
                                </p:cTn>
                              </p:par>
                              <p:par>
                                <p:cTn id="85" presetID="10" presetClass="entr" presetSubtype="0" accel="50000" decel="50000" fill="hold" nodeType="withEffect">
                                  <p:stCondLst>
                                    <p:cond delay="1280"/>
                                  </p:stCondLst>
                                  <p:childTnLst>
                                    <p:set>
                                      <p:cBhvr>
                                        <p:cTn id="86" dur="1" fill="hold">
                                          <p:stCondLst>
                                            <p:cond delay="0"/>
                                          </p:stCondLst>
                                        </p:cTn>
                                        <p:tgtEl>
                                          <p:spTgt spid="916"/>
                                        </p:tgtEl>
                                        <p:attrNameLst>
                                          <p:attrName>style.visibility</p:attrName>
                                        </p:attrNameLst>
                                      </p:cBhvr>
                                      <p:to>
                                        <p:strVal val="visible"/>
                                      </p:to>
                                    </p:set>
                                    <p:animEffect transition="in" filter="fade">
                                      <p:cBhvr>
                                        <p:cTn id="87" dur="1000"/>
                                        <p:tgtEl>
                                          <p:spTgt spid="916"/>
                                        </p:tgtEl>
                                      </p:cBhvr>
                                    </p:animEffect>
                                  </p:childTnLst>
                                </p:cTn>
                              </p:par>
                              <p:par>
                                <p:cTn id="88" presetID="35" presetClass="path" presetSubtype="0" accel="50000" decel="50000" fill="hold" nodeType="withEffect">
                                  <p:stCondLst>
                                    <p:cond delay="1280"/>
                                  </p:stCondLst>
                                  <p:childTnLst>
                                    <p:animMotion origin="layout" path="M 0.026043955 -4.0690106E-06 L 2.2888185E-06 -4.0690106E-06 E" pathEditMode="relative" ptsTypes="">
                                      <p:cBhvr>
                                        <p:cTn id="89" dur="1000" fill="hold"/>
                                        <p:tgtEl>
                                          <p:spTgt spid="916"/>
                                        </p:tgtEl>
                                        <p:attrNameLst>
                                          <p:attrName>ppt_x</p:attrName>
                                          <p:attrName>ppt_y</p:attrName>
                                        </p:attrNameLst>
                                      </p:cBhvr>
                                    </p:animMotion>
                                  </p:childTnLst>
                                </p:cTn>
                              </p:par>
                              <p:par>
                                <p:cTn id="90" presetID="10" presetClass="entr" presetSubtype="0" accel="50000" decel="50000" fill="hold" nodeType="withEffect">
                                  <p:stCondLst>
                                    <p:cond delay="1280"/>
                                  </p:stCondLst>
                                  <p:childTnLst>
                                    <p:set>
                                      <p:cBhvr>
                                        <p:cTn id="91" dur="1" fill="hold">
                                          <p:stCondLst>
                                            <p:cond delay="0"/>
                                          </p:stCondLst>
                                        </p:cTn>
                                        <p:tgtEl>
                                          <p:spTgt spid="918"/>
                                        </p:tgtEl>
                                        <p:attrNameLst>
                                          <p:attrName>style.visibility</p:attrName>
                                        </p:attrNameLst>
                                      </p:cBhvr>
                                      <p:to>
                                        <p:strVal val="visible"/>
                                      </p:to>
                                    </p:set>
                                    <p:animEffect transition="in" filter="fade">
                                      <p:cBhvr>
                                        <p:cTn id="92" dur="1000"/>
                                        <p:tgtEl>
                                          <p:spTgt spid="918"/>
                                        </p:tgtEl>
                                      </p:cBhvr>
                                    </p:animEffect>
                                  </p:childTnLst>
                                </p:cTn>
                              </p:par>
                              <p:par>
                                <p:cTn id="93" presetID="35" presetClass="path" presetSubtype="0" accel="50000" decel="50000" fill="hold" nodeType="withEffect">
                                  <p:stCondLst>
                                    <p:cond delay="1280"/>
                                  </p:stCondLst>
                                  <p:childTnLst>
                                    <p:animMotion origin="layout" path="M 0.026043955 -4.0690106E-06 L 2.2888185E-06 -4.0690106E-06 E" pathEditMode="relative" ptsTypes="">
                                      <p:cBhvr>
                                        <p:cTn id="94" dur="1000" fill="hold"/>
                                        <p:tgtEl>
                                          <p:spTgt spid="918"/>
                                        </p:tgtEl>
                                        <p:attrNameLst>
                                          <p:attrName>ppt_x</p:attrName>
                                          <p:attrName>ppt_y</p:attrName>
                                        </p:attrNameLst>
                                      </p:cBhvr>
                                    </p:animMotion>
                                  </p:childTnLst>
                                </p:cTn>
                              </p:par>
                              <p:par>
                                <p:cTn id="95" presetID="10" presetClass="entr" presetSubtype="0" accel="50000" decel="50000" fill="hold" nodeType="withEffect">
                                  <p:stCondLst>
                                    <p:cond delay="1560"/>
                                  </p:stCondLst>
                                  <p:childTnLst>
                                    <p:set>
                                      <p:cBhvr>
                                        <p:cTn id="96" dur="1" fill="hold">
                                          <p:stCondLst>
                                            <p:cond delay="0"/>
                                          </p:stCondLst>
                                        </p:cTn>
                                        <p:tgtEl>
                                          <p:spTgt spid="920"/>
                                        </p:tgtEl>
                                        <p:attrNameLst>
                                          <p:attrName>style.visibility</p:attrName>
                                        </p:attrNameLst>
                                      </p:cBhvr>
                                      <p:to>
                                        <p:strVal val="visible"/>
                                      </p:to>
                                    </p:set>
                                    <p:animEffect transition="in" filter="fade">
                                      <p:cBhvr>
                                        <p:cTn id="97" dur="1000"/>
                                        <p:tgtEl>
                                          <p:spTgt spid="920"/>
                                        </p:tgtEl>
                                      </p:cBhvr>
                                    </p:animEffect>
                                  </p:childTnLst>
                                </p:cTn>
                              </p:par>
                              <p:par>
                                <p:cTn id="98" presetID="35" presetClass="path" presetSubtype="0" accel="50000" decel="50000" fill="hold" nodeType="withEffect">
                                  <p:stCondLst>
                                    <p:cond delay="1560"/>
                                  </p:stCondLst>
                                  <p:childTnLst>
                                    <p:animMotion origin="layout" path="M 0.026041666 -2.3170753E-06 L 0 -2.3170753E-06 E" pathEditMode="relative" ptsTypes="">
                                      <p:cBhvr>
                                        <p:cTn id="99" dur="1000" fill="hold"/>
                                        <p:tgtEl>
                                          <p:spTgt spid="920"/>
                                        </p:tgtEl>
                                        <p:attrNameLst>
                                          <p:attrName>ppt_x</p:attrName>
                                          <p:attrName>ppt_y</p:attrName>
                                        </p:attrNameLst>
                                      </p:cBhvr>
                                    </p:animMotion>
                                  </p:childTnLst>
                                </p:cTn>
                              </p:par>
                              <p:par>
                                <p:cTn id="100" presetID="10" presetClass="entr" presetSubtype="0" accel="50000" decel="50000" fill="hold" nodeType="withEffect">
                                  <p:stCondLst>
                                    <p:cond delay="1420"/>
                                  </p:stCondLst>
                                  <p:childTnLst>
                                    <p:set>
                                      <p:cBhvr>
                                        <p:cTn id="101" dur="1" fill="hold">
                                          <p:stCondLst>
                                            <p:cond delay="0"/>
                                          </p:stCondLst>
                                        </p:cTn>
                                        <p:tgtEl>
                                          <p:spTgt spid="922"/>
                                        </p:tgtEl>
                                        <p:attrNameLst>
                                          <p:attrName>style.visibility</p:attrName>
                                        </p:attrNameLst>
                                      </p:cBhvr>
                                      <p:to>
                                        <p:strVal val="visible"/>
                                      </p:to>
                                    </p:set>
                                    <p:animEffect transition="in" filter="fade">
                                      <p:cBhvr>
                                        <p:cTn id="102" dur="1000"/>
                                        <p:tgtEl>
                                          <p:spTgt spid="922"/>
                                        </p:tgtEl>
                                      </p:cBhvr>
                                    </p:animEffect>
                                  </p:childTnLst>
                                </p:cTn>
                              </p:par>
                              <p:par>
                                <p:cTn id="103" presetID="35" presetClass="path" presetSubtype="0" accel="50000" decel="50000" fill="hold" nodeType="withEffect">
                                  <p:stCondLst>
                                    <p:cond delay="1420"/>
                                  </p:stCondLst>
                                  <p:childTnLst>
                                    <p:animMotion origin="layout" path="M 0.026041666 2.8822158E-06 L 0 2.8822158E-06 E" pathEditMode="relative" ptsTypes="">
                                      <p:cBhvr>
                                        <p:cTn id="104" dur="1000" fill="hold"/>
                                        <p:tgtEl>
                                          <p:spTgt spid="922"/>
                                        </p:tgtEl>
                                        <p:attrNameLst>
                                          <p:attrName>ppt_x</p:attrName>
                                          <p:attrName>ppt_y</p:attrName>
                                        </p:attrNameLst>
                                      </p:cBhvr>
                                    </p:animMotion>
                                  </p:childTnLst>
                                </p:cTn>
                              </p:par>
                              <p:par>
                                <p:cTn id="105" presetID="10" presetClass="entr" presetSubtype="0" accel="50000" decel="50000" fill="hold" nodeType="withEffect">
                                  <p:stCondLst>
                                    <p:cond delay="1420"/>
                                  </p:stCondLst>
                                  <p:childTnLst>
                                    <p:set>
                                      <p:cBhvr>
                                        <p:cTn id="106" dur="1" fill="hold">
                                          <p:stCondLst>
                                            <p:cond delay="0"/>
                                          </p:stCondLst>
                                        </p:cTn>
                                        <p:tgtEl>
                                          <p:spTgt spid="924"/>
                                        </p:tgtEl>
                                        <p:attrNameLst>
                                          <p:attrName>style.visibility</p:attrName>
                                        </p:attrNameLst>
                                      </p:cBhvr>
                                      <p:to>
                                        <p:strVal val="visible"/>
                                      </p:to>
                                    </p:set>
                                    <p:animEffect transition="in" filter="fade">
                                      <p:cBhvr>
                                        <p:cTn id="107" dur="1000"/>
                                        <p:tgtEl>
                                          <p:spTgt spid="924"/>
                                        </p:tgtEl>
                                      </p:cBhvr>
                                    </p:animEffect>
                                  </p:childTnLst>
                                </p:cTn>
                              </p:par>
                              <p:par>
                                <p:cTn id="108" presetID="35" presetClass="path" presetSubtype="0" accel="50000" decel="50000" fill="hold" nodeType="withEffect">
                                  <p:stCondLst>
                                    <p:cond delay="1420"/>
                                  </p:stCondLst>
                                  <p:childTnLst>
                                    <p:animMotion origin="layout" path="M 0.026043955 -2.3170753E-06 L 2.2888185E-06 -2.3170753E-06 E" pathEditMode="relative" ptsTypes="">
                                      <p:cBhvr>
                                        <p:cTn id="109" dur="1000" fill="hold"/>
                                        <p:tgtEl>
                                          <p:spTgt spid="924"/>
                                        </p:tgtEl>
                                        <p:attrNameLst>
                                          <p:attrName>ppt_x</p:attrName>
                                          <p:attrName>ppt_y</p:attrName>
                                        </p:attrNameLst>
                                      </p:cBhvr>
                                    </p:animMotion>
                                  </p:childTnLst>
                                </p:cTn>
                              </p:par>
                              <p:par>
                                <p:cTn id="110" presetID="10" presetClass="entr" presetSubtype="0" accel="50000" decel="50000" fill="hold" nodeType="withEffect">
                                  <p:stCondLst>
                                    <p:cond delay="1420"/>
                                  </p:stCondLst>
                                  <p:childTnLst>
                                    <p:set>
                                      <p:cBhvr>
                                        <p:cTn id="111" dur="1" fill="hold">
                                          <p:stCondLst>
                                            <p:cond delay="0"/>
                                          </p:stCondLst>
                                        </p:cTn>
                                        <p:tgtEl>
                                          <p:spTgt spid="926"/>
                                        </p:tgtEl>
                                        <p:attrNameLst>
                                          <p:attrName>style.visibility</p:attrName>
                                        </p:attrNameLst>
                                      </p:cBhvr>
                                      <p:to>
                                        <p:strVal val="visible"/>
                                      </p:to>
                                    </p:set>
                                    <p:animEffect transition="in" filter="fade">
                                      <p:cBhvr>
                                        <p:cTn id="112" dur="1000"/>
                                        <p:tgtEl>
                                          <p:spTgt spid="926"/>
                                        </p:tgtEl>
                                      </p:cBhvr>
                                    </p:animEffect>
                                  </p:childTnLst>
                                </p:cTn>
                              </p:par>
                              <p:par>
                                <p:cTn id="113" presetID="35" presetClass="path" presetSubtype="0" accel="50000" decel="50000" fill="hold" nodeType="withEffect">
                                  <p:stCondLst>
                                    <p:cond delay="1420"/>
                                  </p:stCondLst>
                                  <p:childTnLst>
                                    <p:animMotion origin="layout" path="M 0.026043955 -2.3170753E-06 L 2.2888185E-06 -2.3170753E-06 E" pathEditMode="relative" ptsTypes="">
                                      <p:cBhvr>
                                        <p:cTn id="114" dur="1000" fill="hold"/>
                                        <p:tgtEl>
                                          <p:spTgt spid="926"/>
                                        </p:tgtEl>
                                        <p:attrNameLst>
                                          <p:attrName>ppt_x</p:attrName>
                                          <p:attrName>ppt_y</p:attrName>
                                        </p:attrNameLst>
                                      </p:cBhvr>
                                    </p:animMotion>
                                  </p:childTnLst>
                                </p:cTn>
                              </p:par>
                              <p:par>
                                <p:cTn id="115" presetID="10" presetClass="entr" presetSubtype="0" accel="50000" decel="50000" fill="hold" nodeType="withEffect">
                                  <p:stCondLst>
                                    <p:cond delay="1420"/>
                                  </p:stCondLst>
                                  <p:childTnLst>
                                    <p:set>
                                      <p:cBhvr>
                                        <p:cTn id="116" dur="1" fill="hold">
                                          <p:stCondLst>
                                            <p:cond delay="0"/>
                                          </p:stCondLst>
                                        </p:cTn>
                                        <p:tgtEl>
                                          <p:spTgt spid="928"/>
                                        </p:tgtEl>
                                        <p:attrNameLst>
                                          <p:attrName>style.visibility</p:attrName>
                                        </p:attrNameLst>
                                      </p:cBhvr>
                                      <p:to>
                                        <p:strVal val="visible"/>
                                      </p:to>
                                    </p:set>
                                    <p:animEffect transition="in" filter="fade">
                                      <p:cBhvr>
                                        <p:cTn id="117" dur="1000"/>
                                        <p:tgtEl>
                                          <p:spTgt spid="928"/>
                                        </p:tgtEl>
                                      </p:cBhvr>
                                    </p:animEffect>
                                  </p:childTnLst>
                                </p:cTn>
                              </p:par>
                              <p:par>
                                <p:cTn id="118" presetID="35" presetClass="path" presetSubtype="0" accel="50000" decel="50000" fill="hold" nodeType="withEffect">
                                  <p:stCondLst>
                                    <p:cond delay="1420"/>
                                  </p:stCondLst>
                                  <p:childTnLst>
                                    <p:animMotion origin="layout" path="M 0.026043955 -2.3170753E-06 L 2.2888185E-06 -2.3170753E-06 E" pathEditMode="relative" ptsTypes="">
                                      <p:cBhvr>
                                        <p:cTn id="119" dur="1000" fill="hold"/>
                                        <p:tgtEl>
                                          <p:spTgt spid="928"/>
                                        </p:tgtEl>
                                        <p:attrNameLst>
                                          <p:attrName>ppt_x</p:attrName>
                                          <p:attrName>ppt_y</p:attrName>
                                        </p:attrNameLst>
                                      </p:cBhvr>
                                    </p:animMotion>
                                  </p:childTnLst>
                                </p:cTn>
                              </p:par>
                              <p:par>
                                <p:cTn id="120" presetID="10" presetClass="entr" presetSubtype="0" accel="50000" decel="50000" fill="hold" nodeType="withEffect">
                                  <p:stCondLst>
                                    <p:cond delay="1700"/>
                                  </p:stCondLst>
                                  <p:childTnLst>
                                    <p:set>
                                      <p:cBhvr>
                                        <p:cTn id="121" dur="1" fill="hold">
                                          <p:stCondLst>
                                            <p:cond delay="0"/>
                                          </p:stCondLst>
                                        </p:cTn>
                                        <p:tgtEl>
                                          <p:spTgt spid="930"/>
                                        </p:tgtEl>
                                        <p:attrNameLst>
                                          <p:attrName>style.visibility</p:attrName>
                                        </p:attrNameLst>
                                      </p:cBhvr>
                                      <p:to>
                                        <p:strVal val="visible"/>
                                      </p:to>
                                    </p:set>
                                    <p:animEffect transition="in" filter="fade">
                                      <p:cBhvr>
                                        <p:cTn id="122" dur="1000"/>
                                        <p:tgtEl>
                                          <p:spTgt spid="930"/>
                                        </p:tgtEl>
                                      </p:cBhvr>
                                    </p:animEffect>
                                  </p:childTnLst>
                                </p:cTn>
                              </p:par>
                              <p:par>
                                <p:cTn id="123" presetID="35" presetClass="path" presetSubtype="0" accel="50000" decel="50000" fill="hold" nodeType="withEffect">
                                  <p:stCondLst>
                                    <p:cond delay="1700"/>
                                  </p:stCondLst>
                                  <p:childTnLst>
                                    <p:animMotion origin="layout" path="M 0.026041666 -2.3170753E-06 L 0 -2.3170753E-06 E" pathEditMode="relative" ptsTypes="">
                                      <p:cBhvr>
                                        <p:cTn id="124" dur="1000" fill="hold"/>
                                        <p:tgtEl>
                                          <p:spTgt spid="930"/>
                                        </p:tgtEl>
                                        <p:attrNameLst>
                                          <p:attrName>ppt_x</p:attrName>
                                          <p:attrName>ppt_y</p:attrName>
                                        </p:attrNameLst>
                                      </p:cBhvr>
                                    </p:animMotion>
                                  </p:childTnLst>
                                </p:cTn>
                              </p:par>
                              <p:par>
                                <p:cTn id="125" presetID="10" presetClass="entr" presetSubtype="0" accel="50000" decel="50000" fill="hold" nodeType="withEffect">
                                  <p:stCondLst>
                                    <p:cond delay="1560"/>
                                  </p:stCondLst>
                                  <p:childTnLst>
                                    <p:set>
                                      <p:cBhvr>
                                        <p:cTn id="126" dur="1" fill="hold">
                                          <p:stCondLst>
                                            <p:cond delay="0"/>
                                          </p:stCondLst>
                                        </p:cTn>
                                        <p:tgtEl>
                                          <p:spTgt spid="932"/>
                                        </p:tgtEl>
                                        <p:attrNameLst>
                                          <p:attrName>style.visibility</p:attrName>
                                        </p:attrNameLst>
                                      </p:cBhvr>
                                      <p:to>
                                        <p:strVal val="visible"/>
                                      </p:to>
                                    </p:set>
                                    <p:animEffect transition="in" filter="fade">
                                      <p:cBhvr>
                                        <p:cTn id="127" dur="1000"/>
                                        <p:tgtEl>
                                          <p:spTgt spid="932"/>
                                        </p:tgtEl>
                                      </p:cBhvr>
                                    </p:animEffect>
                                  </p:childTnLst>
                                </p:cTn>
                              </p:par>
                              <p:par>
                                <p:cTn id="128" presetID="35" presetClass="path" presetSubtype="0" accel="50000" decel="50000" fill="hold" nodeType="withEffect">
                                  <p:stCondLst>
                                    <p:cond delay="1560"/>
                                  </p:stCondLst>
                                  <p:childTnLst>
                                    <p:animMotion origin="layout" path="M 0.026041666 2.8822158E-06 L 0 2.8822158E-06 E" pathEditMode="relative" ptsTypes="">
                                      <p:cBhvr>
                                        <p:cTn id="129" dur="1000" fill="hold"/>
                                        <p:tgtEl>
                                          <p:spTgt spid="932"/>
                                        </p:tgtEl>
                                        <p:attrNameLst>
                                          <p:attrName>ppt_x</p:attrName>
                                          <p:attrName>ppt_y</p:attrName>
                                        </p:attrNameLst>
                                      </p:cBhvr>
                                    </p:animMotion>
                                  </p:childTnLst>
                                </p:cTn>
                              </p:par>
                              <p:par>
                                <p:cTn id="130" presetID="10" presetClass="entr" presetSubtype="0" accel="50000" decel="50000" fill="hold" nodeType="withEffect">
                                  <p:stCondLst>
                                    <p:cond delay="1560"/>
                                  </p:stCondLst>
                                  <p:childTnLst>
                                    <p:set>
                                      <p:cBhvr>
                                        <p:cTn id="131" dur="1" fill="hold">
                                          <p:stCondLst>
                                            <p:cond delay="0"/>
                                          </p:stCondLst>
                                        </p:cTn>
                                        <p:tgtEl>
                                          <p:spTgt spid="934"/>
                                        </p:tgtEl>
                                        <p:attrNameLst>
                                          <p:attrName>style.visibility</p:attrName>
                                        </p:attrNameLst>
                                      </p:cBhvr>
                                      <p:to>
                                        <p:strVal val="visible"/>
                                      </p:to>
                                    </p:set>
                                    <p:animEffect transition="in" filter="fade">
                                      <p:cBhvr>
                                        <p:cTn id="132" dur="1000"/>
                                        <p:tgtEl>
                                          <p:spTgt spid="934"/>
                                        </p:tgtEl>
                                      </p:cBhvr>
                                    </p:animEffect>
                                  </p:childTnLst>
                                </p:cTn>
                              </p:par>
                              <p:par>
                                <p:cTn id="133" presetID="35" presetClass="path" presetSubtype="0" accel="50000" decel="50000" fill="hold" nodeType="withEffect">
                                  <p:stCondLst>
                                    <p:cond delay="1560"/>
                                  </p:stCondLst>
                                  <p:childTnLst>
                                    <p:animMotion origin="layout" path="M 0.026043955 -2.3170753E-06 L 2.2888185E-06 -2.3170753E-06 E" pathEditMode="relative" ptsTypes="">
                                      <p:cBhvr>
                                        <p:cTn id="134" dur="1000" fill="hold"/>
                                        <p:tgtEl>
                                          <p:spTgt spid="934"/>
                                        </p:tgtEl>
                                        <p:attrNameLst>
                                          <p:attrName>ppt_x</p:attrName>
                                          <p:attrName>ppt_y</p:attrName>
                                        </p:attrNameLst>
                                      </p:cBhvr>
                                    </p:animMotion>
                                  </p:childTnLst>
                                </p:cTn>
                              </p:par>
                              <p:par>
                                <p:cTn id="135" presetID="10" presetClass="entr" presetSubtype="0" accel="50000" decel="50000" fill="hold" nodeType="withEffect">
                                  <p:stCondLst>
                                    <p:cond delay="1560"/>
                                  </p:stCondLst>
                                  <p:childTnLst>
                                    <p:set>
                                      <p:cBhvr>
                                        <p:cTn id="136" dur="1" fill="hold">
                                          <p:stCondLst>
                                            <p:cond delay="0"/>
                                          </p:stCondLst>
                                        </p:cTn>
                                        <p:tgtEl>
                                          <p:spTgt spid="936"/>
                                        </p:tgtEl>
                                        <p:attrNameLst>
                                          <p:attrName>style.visibility</p:attrName>
                                        </p:attrNameLst>
                                      </p:cBhvr>
                                      <p:to>
                                        <p:strVal val="visible"/>
                                      </p:to>
                                    </p:set>
                                    <p:animEffect transition="in" filter="fade">
                                      <p:cBhvr>
                                        <p:cTn id="137" dur="1000"/>
                                        <p:tgtEl>
                                          <p:spTgt spid="936"/>
                                        </p:tgtEl>
                                      </p:cBhvr>
                                    </p:animEffect>
                                  </p:childTnLst>
                                </p:cTn>
                              </p:par>
                              <p:par>
                                <p:cTn id="138" presetID="35" presetClass="path" presetSubtype="0" accel="50000" decel="50000" fill="hold" nodeType="withEffect">
                                  <p:stCondLst>
                                    <p:cond delay="1560"/>
                                  </p:stCondLst>
                                  <p:childTnLst>
                                    <p:animMotion origin="layout" path="M 0.026043955 -2.3170753E-06 L 2.2888185E-06 -2.3170753E-06 E" pathEditMode="relative" ptsTypes="">
                                      <p:cBhvr>
                                        <p:cTn id="139" dur="1000" fill="hold"/>
                                        <p:tgtEl>
                                          <p:spTgt spid="936"/>
                                        </p:tgtEl>
                                        <p:attrNameLst>
                                          <p:attrName>ppt_x</p:attrName>
                                          <p:attrName>ppt_y</p:attrName>
                                        </p:attrNameLst>
                                      </p:cBhvr>
                                    </p:animMotion>
                                  </p:childTnLst>
                                </p:cTn>
                              </p:par>
                              <p:par>
                                <p:cTn id="140" presetID="10" presetClass="entr" presetSubtype="0" accel="50000" decel="50000" fill="hold" nodeType="withEffect">
                                  <p:stCondLst>
                                    <p:cond delay="1560"/>
                                  </p:stCondLst>
                                  <p:childTnLst>
                                    <p:set>
                                      <p:cBhvr>
                                        <p:cTn id="141" dur="1" fill="hold">
                                          <p:stCondLst>
                                            <p:cond delay="0"/>
                                          </p:stCondLst>
                                        </p:cTn>
                                        <p:tgtEl>
                                          <p:spTgt spid="938"/>
                                        </p:tgtEl>
                                        <p:attrNameLst>
                                          <p:attrName>style.visibility</p:attrName>
                                        </p:attrNameLst>
                                      </p:cBhvr>
                                      <p:to>
                                        <p:strVal val="visible"/>
                                      </p:to>
                                    </p:set>
                                    <p:animEffect transition="in" filter="fade">
                                      <p:cBhvr>
                                        <p:cTn id="142" dur="1000"/>
                                        <p:tgtEl>
                                          <p:spTgt spid="938"/>
                                        </p:tgtEl>
                                      </p:cBhvr>
                                    </p:animEffect>
                                  </p:childTnLst>
                                </p:cTn>
                              </p:par>
                              <p:par>
                                <p:cTn id="143" presetID="35" presetClass="path" presetSubtype="0" accel="50000" decel="50000" fill="hold" nodeType="withEffect">
                                  <p:stCondLst>
                                    <p:cond delay="1560"/>
                                  </p:stCondLst>
                                  <p:childTnLst>
                                    <p:animMotion origin="layout" path="M 0.026043955 -2.3170753E-06 L 2.2888185E-06 -2.3170753E-06 E" pathEditMode="relative" ptsTypes="">
                                      <p:cBhvr>
                                        <p:cTn id="144" dur="1000" fill="hold"/>
                                        <p:tgtEl>
                                          <p:spTgt spid="938"/>
                                        </p:tgtEl>
                                        <p:attrNameLst>
                                          <p:attrName>ppt_x</p:attrName>
                                          <p:attrName>ppt_y</p:attrName>
                                        </p:attrNameLst>
                                      </p:cBhvr>
                                    </p:animMotion>
                                  </p:childTnLst>
                                </p:cTn>
                              </p:par>
                              <p:par>
                                <p:cTn id="145" presetID="10" presetClass="entr" presetSubtype="0" accel="50000" decel="50000" fill="hold" nodeType="withEffect">
                                  <p:stCondLst>
                                    <p:cond delay="1980"/>
                                  </p:stCondLst>
                                  <p:childTnLst>
                                    <p:set>
                                      <p:cBhvr>
                                        <p:cTn id="146" dur="1" fill="hold">
                                          <p:stCondLst>
                                            <p:cond delay="0"/>
                                          </p:stCondLst>
                                        </p:cTn>
                                        <p:tgtEl>
                                          <p:spTgt spid="940"/>
                                        </p:tgtEl>
                                        <p:attrNameLst>
                                          <p:attrName>style.visibility</p:attrName>
                                        </p:attrNameLst>
                                      </p:cBhvr>
                                      <p:to>
                                        <p:strVal val="visible"/>
                                      </p:to>
                                    </p:set>
                                    <p:animEffect transition="in" filter="fade">
                                      <p:cBhvr>
                                        <p:cTn id="147" dur="1000"/>
                                        <p:tgtEl>
                                          <p:spTgt spid="940"/>
                                        </p:tgtEl>
                                      </p:cBhvr>
                                    </p:animEffect>
                                  </p:childTnLst>
                                </p:cTn>
                              </p:par>
                              <p:par>
                                <p:cTn id="148" presetID="35" presetClass="path" presetSubtype="0" accel="50000" decel="50000" fill="hold" nodeType="withEffect">
                                  <p:stCondLst>
                                    <p:cond delay="1980"/>
                                  </p:stCondLst>
                                  <p:childTnLst>
                                    <p:animMotion origin="layout" path="M 0.026041666 0 L 0 0 E" pathEditMode="relative" ptsTypes="">
                                      <p:cBhvr>
                                        <p:cTn id="149" dur="1000" fill="hold"/>
                                        <p:tgtEl>
                                          <p:spTgt spid="940"/>
                                        </p:tgtEl>
                                        <p:attrNameLst>
                                          <p:attrName>ppt_x</p:attrName>
                                          <p:attrName>ppt_y</p:attrName>
                                        </p:attrNameLst>
                                      </p:cBhvr>
                                    </p:animMotion>
                                  </p:childTnLst>
                                </p:cTn>
                              </p:par>
                              <p:par>
                                <p:cTn id="150" presetID="10" presetClass="entr" presetSubtype="0" accel="50000" decel="50000" fill="hold" nodeType="withEffect">
                                  <p:stCondLst>
                                    <p:cond delay="1840"/>
                                  </p:stCondLst>
                                  <p:childTnLst>
                                    <p:set>
                                      <p:cBhvr>
                                        <p:cTn id="151" dur="1" fill="hold">
                                          <p:stCondLst>
                                            <p:cond delay="0"/>
                                          </p:stCondLst>
                                        </p:cTn>
                                        <p:tgtEl>
                                          <p:spTgt spid="942"/>
                                        </p:tgtEl>
                                        <p:attrNameLst>
                                          <p:attrName>style.visibility</p:attrName>
                                        </p:attrNameLst>
                                      </p:cBhvr>
                                      <p:to>
                                        <p:strVal val="visible"/>
                                      </p:to>
                                    </p:set>
                                    <p:animEffect transition="in" filter="fade">
                                      <p:cBhvr>
                                        <p:cTn id="152" dur="1000"/>
                                        <p:tgtEl>
                                          <p:spTgt spid="942"/>
                                        </p:tgtEl>
                                      </p:cBhvr>
                                    </p:animEffect>
                                  </p:childTnLst>
                                </p:cTn>
                              </p:par>
                              <p:par>
                                <p:cTn id="153" presetID="35" presetClass="path" presetSubtype="0" accel="50000" decel="50000" fill="hold" nodeType="withEffect">
                                  <p:stCondLst>
                                    <p:cond delay="1840"/>
                                  </p:stCondLst>
                                  <p:childTnLst>
                                    <p:animMotion origin="layout" path="M 0.026041666 0 L 0 0 E" pathEditMode="relative" ptsTypes="">
                                      <p:cBhvr>
                                        <p:cTn id="154" dur="1000" fill="hold"/>
                                        <p:tgtEl>
                                          <p:spTgt spid="942"/>
                                        </p:tgtEl>
                                        <p:attrNameLst>
                                          <p:attrName>ppt_x</p:attrName>
                                          <p:attrName>ppt_y</p:attrName>
                                        </p:attrNameLst>
                                      </p:cBhvr>
                                    </p:animMotion>
                                  </p:childTnLst>
                                </p:cTn>
                              </p:par>
                              <p:par>
                                <p:cTn id="155" presetID="10" presetClass="entr" presetSubtype="0" accel="50000" decel="50000" fill="hold" nodeType="withEffect">
                                  <p:stCondLst>
                                    <p:cond delay="1980"/>
                                  </p:stCondLst>
                                  <p:childTnLst>
                                    <p:set>
                                      <p:cBhvr>
                                        <p:cTn id="156" dur="1" fill="hold">
                                          <p:stCondLst>
                                            <p:cond delay="0"/>
                                          </p:stCondLst>
                                        </p:cTn>
                                        <p:tgtEl>
                                          <p:spTgt spid="944"/>
                                        </p:tgtEl>
                                        <p:attrNameLst>
                                          <p:attrName>style.visibility</p:attrName>
                                        </p:attrNameLst>
                                      </p:cBhvr>
                                      <p:to>
                                        <p:strVal val="visible"/>
                                      </p:to>
                                    </p:set>
                                    <p:animEffect transition="in" filter="fade">
                                      <p:cBhvr>
                                        <p:cTn id="157" dur="1000"/>
                                        <p:tgtEl>
                                          <p:spTgt spid="944"/>
                                        </p:tgtEl>
                                      </p:cBhvr>
                                    </p:animEffect>
                                  </p:childTnLst>
                                </p:cTn>
                              </p:par>
                              <p:par>
                                <p:cTn id="158" presetID="35" presetClass="path" presetSubtype="0" accel="50000" decel="50000" fill="hold" nodeType="withEffect">
                                  <p:stCondLst>
                                    <p:cond delay="1980"/>
                                  </p:stCondLst>
                                  <p:childTnLst>
                                    <p:animMotion origin="layout" path="M 0.026041666 5.6514034E-07 L 0 5.6514034E-07 E" pathEditMode="relative" ptsTypes="">
                                      <p:cBhvr>
                                        <p:cTn id="159" dur="1000" fill="hold"/>
                                        <p:tgtEl>
                                          <p:spTgt spid="944"/>
                                        </p:tgtEl>
                                        <p:attrNameLst>
                                          <p:attrName>ppt_x</p:attrName>
                                          <p:attrName>ppt_y</p:attrName>
                                        </p:attrNameLst>
                                      </p:cBhvr>
                                    </p:animMotion>
                                  </p:childTnLst>
                                </p:cTn>
                              </p:par>
                              <p:par>
                                <p:cTn id="160" presetID="10" presetClass="entr" presetSubtype="0" accel="50000" decel="50000" fill="hold" nodeType="withEffect">
                                  <p:stCondLst>
                                    <p:cond delay="1700"/>
                                  </p:stCondLst>
                                  <p:childTnLst>
                                    <p:set>
                                      <p:cBhvr>
                                        <p:cTn id="161" dur="1" fill="hold">
                                          <p:stCondLst>
                                            <p:cond delay="0"/>
                                          </p:stCondLst>
                                        </p:cTn>
                                        <p:tgtEl>
                                          <p:spTgt spid="946"/>
                                        </p:tgtEl>
                                        <p:attrNameLst>
                                          <p:attrName>style.visibility</p:attrName>
                                        </p:attrNameLst>
                                      </p:cBhvr>
                                      <p:to>
                                        <p:strVal val="visible"/>
                                      </p:to>
                                    </p:set>
                                    <p:animEffect transition="in" filter="fade">
                                      <p:cBhvr>
                                        <p:cTn id="162" dur="1000"/>
                                        <p:tgtEl>
                                          <p:spTgt spid="946"/>
                                        </p:tgtEl>
                                      </p:cBhvr>
                                    </p:animEffect>
                                  </p:childTnLst>
                                </p:cTn>
                              </p:par>
                              <p:par>
                                <p:cTn id="163" presetID="35" presetClass="path" presetSubtype="0" accel="50000" decel="50000" fill="hold" nodeType="withEffect">
                                  <p:stCondLst>
                                    <p:cond delay="1700"/>
                                  </p:stCondLst>
                                  <p:childTnLst>
                                    <p:animMotion origin="layout" path="M 0.026041666 -3.475613E-06 L 0 -3.475613E-06 E" pathEditMode="relative" ptsTypes="">
                                      <p:cBhvr>
                                        <p:cTn id="164" dur="1000" fill="hold"/>
                                        <p:tgtEl>
                                          <p:spTgt spid="946"/>
                                        </p:tgtEl>
                                        <p:attrNameLst>
                                          <p:attrName>ppt_x</p:attrName>
                                          <p:attrName>ppt_y</p:attrName>
                                        </p:attrNameLst>
                                      </p:cBhvr>
                                    </p:animMotion>
                                  </p:childTnLst>
                                </p:cTn>
                              </p:par>
                              <p:par>
                                <p:cTn id="165" presetID="10" presetClass="entr" presetSubtype="0" accel="50000" decel="50000" fill="hold" nodeType="withEffect">
                                  <p:stCondLst>
                                    <p:cond delay="1700"/>
                                  </p:stCondLst>
                                  <p:childTnLst>
                                    <p:set>
                                      <p:cBhvr>
                                        <p:cTn id="166" dur="1" fill="hold">
                                          <p:stCondLst>
                                            <p:cond delay="0"/>
                                          </p:stCondLst>
                                        </p:cTn>
                                        <p:tgtEl>
                                          <p:spTgt spid="948"/>
                                        </p:tgtEl>
                                        <p:attrNameLst>
                                          <p:attrName>style.visibility</p:attrName>
                                        </p:attrNameLst>
                                      </p:cBhvr>
                                      <p:to>
                                        <p:strVal val="visible"/>
                                      </p:to>
                                    </p:set>
                                    <p:animEffect transition="in" filter="fade">
                                      <p:cBhvr>
                                        <p:cTn id="167" dur="1000"/>
                                        <p:tgtEl>
                                          <p:spTgt spid="948"/>
                                        </p:tgtEl>
                                      </p:cBhvr>
                                    </p:animEffect>
                                  </p:childTnLst>
                                </p:cTn>
                              </p:par>
                              <p:par>
                                <p:cTn id="168" presetID="35" presetClass="path" presetSubtype="0" accel="50000" decel="50000" fill="hold" nodeType="withEffect">
                                  <p:stCondLst>
                                    <p:cond delay="1700"/>
                                  </p:stCondLst>
                                  <p:childTnLst>
                                    <p:animMotion origin="layout" path="M 0.026043955 -1.723678E-06 L 2.2888185E-06 -1.723678E-06 E" pathEditMode="relative" ptsTypes="">
                                      <p:cBhvr>
                                        <p:cTn id="169" dur="1000" fill="hold"/>
                                        <p:tgtEl>
                                          <p:spTgt spid="948"/>
                                        </p:tgtEl>
                                        <p:attrNameLst>
                                          <p:attrName>ppt_x</p:attrName>
                                          <p:attrName>ppt_y</p:attrName>
                                        </p:attrNameLst>
                                      </p:cBhvr>
                                    </p:animMotion>
                                  </p:childTnLst>
                                </p:cTn>
                              </p:par>
                              <p:par>
                                <p:cTn id="170" presetID="10" presetClass="entr" presetSubtype="0" accel="50000" decel="50000" fill="hold" nodeType="withEffect">
                                  <p:stCondLst>
                                    <p:cond delay="1700"/>
                                  </p:stCondLst>
                                  <p:childTnLst>
                                    <p:set>
                                      <p:cBhvr>
                                        <p:cTn id="171" dur="1" fill="hold">
                                          <p:stCondLst>
                                            <p:cond delay="0"/>
                                          </p:stCondLst>
                                        </p:cTn>
                                        <p:tgtEl>
                                          <p:spTgt spid="950"/>
                                        </p:tgtEl>
                                        <p:attrNameLst>
                                          <p:attrName>style.visibility</p:attrName>
                                        </p:attrNameLst>
                                      </p:cBhvr>
                                      <p:to>
                                        <p:strVal val="visible"/>
                                      </p:to>
                                    </p:set>
                                    <p:animEffect transition="in" filter="fade">
                                      <p:cBhvr>
                                        <p:cTn id="172" dur="1000"/>
                                        <p:tgtEl>
                                          <p:spTgt spid="950"/>
                                        </p:tgtEl>
                                      </p:cBhvr>
                                    </p:animEffect>
                                  </p:childTnLst>
                                </p:cTn>
                              </p:par>
                              <p:par>
                                <p:cTn id="173" presetID="35" presetClass="path" presetSubtype="0" accel="50000" decel="50000" fill="hold" nodeType="withEffect">
                                  <p:stCondLst>
                                    <p:cond delay="1700"/>
                                  </p:stCondLst>
                                  <p:childTnLst>
                                    <p:animMotion origin="layout" path="M 0.026043955 -1.723678E-06 L 2.2888185E-06 -1.723678E-06 E" pathEditMode="relative" ptsTypes="">
                                      <p:cBhvr>
                                        <p:cTn id="174" dur="1000" fill="hold"/>
                                        <p:tgtEl>
                                          <p:spTgt spid="950"/>
                                        </p:tgtEl>
                                        <p:attrNameLst>
                                          <p:attrName>ppt_x</p:attrName>
                                          <p:attrName>ppt_y</p:attrName>
                                        </p:attrNameLst>
                                      </p:cBhvr>
                                    </p:animMotion>
                                  </p:childTnLst>
                                </p:cTn>
                              </p:par>
                              <p:par>
                                <p:cTn id="175" presetID="10" presetClass="entr" presetSubtype="0" accel="50000" decel="50000" fill="hold" nodeType="withEffect">
                                  <p:stCondLst>
                                    <p:cond delay="1700"/>
                                  </p:stCondLst>
                                  <p:childTnLst>
                                    <p:set>
                                      <p:cBhvr>
                                        <p:cTn id="176" dur="1" fill="hold">
                                          <p:stCondLst>
                                            <p:cond delay="0"/>
                                          </p:stCondLst>
                                        </p:cTn>
                                        <p:tgtEl>
                                          <p:spTgt spid="952"/>
                                        </p:tgtEl>
                                        <p:attrNameLst>
                                          <p:attrName>style.visibility</p:attrName>
                                        </p:attrNameLst>
                                      </p:cBhvr>
                                      <p:to>
                                        <p:strVal val="visible"/>
                                      </p:to>
                                    </p:set>
                                    <p:animEffect transition="in" filter="fade">
                                      <p:cBhvr>
                                        <p:cTn id="177" dur="1000"/>
                                        <p:tgtEl>
                                          <p:spTgt spid="952"/>
                                        </p:tgtEl>
                                      </p:cBhvr>
                                    </p:animEffect>
                                  </p:childTnLst>
                                </p:cTn>
                              </p:par>
                              <p:par>
                                <p:cTn id="178" presetID="35" presetClass="path" presetSubtype="0" accel="50000" decel="50000" fill="hold" nodeType="withEffect">
                                  <p:stCondLst>
                                    <p:cond delay="1700"/>
                                  </p:stCondLst>
                                  <p:childTnLst>
                                    <p:animMotion origin="layout" path="M 0.026043955 -1.723678E-06 L 2.2888185E-06 -1.723678E-06 E" pathEditMode="relative" ptsTypes="">
                                      <p:cBhvr>
                                        <p:cTn id="179" dur="1000" fill="hold"/>
                                        <p:tgtEl>
                                          <p:spTgt spid="952"/>
                                        </p:tgtEl>
                                        <p:attrNameLst>
                                          <p:attrName>ppt_x</p:attrName>
                                          <p:attrName>ppt_y</p:attrName>
                                        </p:attrNameLst>
                                      </p:cBhvr>
                                    </p:animMotion>
                                  </p:childTnLst>
                                </p:cTn>
                              </p:par>
                              <p:par>
                                <p:cTn id="180" presetID="10" presetClass="entr" presetSubtype="0" accel="50000" decel="50000" fill="hold" nodeType="withEffect">
                                  <p:stCondLst>
                                    <p:cond delay="2120"/>
                                  </p:stCondLst>
                                  <p:childTnLst>
                                    <p:set>
                                      <p:cBhvr>
                                        <p:cTn id="181" dur="1" fill="hold">
                                          <p:stCondLst>
                                            <p:cond delay="0"/>
                                          </p:stCondLst>
                                        </p:cTn>
                                        <p:tgtEl>
                                          <p:spTgt spid="954"/>
                                        </p:tgtEl>
                                        <p:attrNameLst>
                                          <p:attrName>style.visibility</p:attrName>
                                        </p:attrNameLst>
                                      </p:cBhvr>
                                      <p:to>
                                        <p:strVal val="visible"/>
                                      </p:to>
                                    </p:set>
                                    <p:animEffect transition="in" filter="fade">
                                      <p:cBhvr>
                                        <p:cTn id="182" dur="1000"/>
                                        <p:tgtEl>
                                          <p:spTgt spid="954"/>
                                        </p:tgtEl>
                                      </p:cBhvr>
                                    </p:animEffect>
                                  </p:childTnLst>
                                </p:cTn>
                              </p:par>
                              <p:par>
                                <p:cTn id="183" presetID="35" presetClass="path" presetSubtype="0" accel="50000" decel="50000" fill="hold" nodeType="withEffect">
                                  <p:stCondLst>
                                    <p:cond delay="2120"/>
                                  </p:stCondLst>
                                  <p:childTnLst>
                                    <p:animMotion origin="layout" path="M 0.026041666 1.1585377E-06 L 0 1.1585377E-06 E" pathEditMode="relative" ptsTypes="">
                                      <p:cBhvr>
                                        <p:cTn id="184" dur="1000" fill="hold"/>
                                        <p:tgtEl>
                                          <p:spTgt spid="954"/>
                                        </p:tgtEl>
                                        <p:attrNameLst>
                                          <p:attrName>ppt_x</p:attrName>
                                          <p:attrName>ppt_y</p:attrName>
                                        </p:attrNameLst>
                                      </p:cBhvr>
                                    </p:animMotion>
                                  </p:childTnLst>
                                </p:cTn>
                              </p:par>
                              <p:par>
                                <p:cTn id="185" presetID="10" presetClass="entr" presetSubtype="0" accel="50000" decel="50000" fill="hold" nodeType="withEffect">
                                  <p:stCondLst>
                                    <p:cond delay="1840"/>
                                  </p:stCondLst>
                                  <p:childTnLst>
                                    <p:set>
                                      <p:cBhvr>
                                        <p:cTn id="186" dur="1" fill="hold">
                                          <p:stCondLst>
                                            <p:cond delay="0"/>
                                          </p:stCondLst>
                                        </p:cTn>
                                        <p:tgtEl>
                                          <p:spTgt spid="956"/>
                                        </p:tgtEl>
                                        <p:attrNameLst>
                                          <p:attrName>style.visibility</p:attrName>
                                        </p:attrNameLst>
                                      </p:cBhvr>
                                      <p:to>
                                        <p:strVal val="visible"/>
                                      </p:to>
                                    </p:set>
                                    <p:animEffect transition="in" filter="fade">
                                      <p:cBhvr>
                                        <p:cTn id="187" dur="1000"/>
                                        <p:tgtEl>
                                          <p:spTgt spid="956"/>
                                        </p:tgtEl>
                                      </p:cBhvr>
                                    </p:animEffect>
                                  </p:childTnLst>
                                </p:cTn>
                              </p:par>
                              <p:par>
                                <p:cTn id="188" presetID="35" presetClass="path" presetSubtype="0" accel="50000" decel="50000" fill="hold" nodeType="withEffect">
                                  <p:stCondLst>
                                    <p:cond delay="1840"/>
                                  </p:stCondLst>
                                  <p:childTnLst>
                                    <p:animMotion origin="layout" path="M 0.026041666 -2.8822158E-06 L 0 -2.8822158E-06 E" pathEditMode="relative" ptsTypes="">
                                      <p:cBhvr>
                                        <p:cTn id="189" dur="1000" fill="hold"/>
                                        <p:tgtEl>
                                          <p:spTgt spid="956"/>
                                        </p:tgtEl>
                                        <p:attrNameLst>
                                          <p:attrName>ppt_x</p:attrName>
                                          <p:attrName>ppt_y</p:attrName>
                                        </p:attrNameLst>
                                      </p:cBhvr>
                                    </p:animMotion>
                                  </p:childTnLst>
                                </p:cTn>
                              </p:par>
                              <p:par>
                                <p:cTn id="190" presetID="10" presetClass="entr" presetSubtype="0" accel="50000" decel="50000" fill="hold" nodeType="withEffect">
                                  <p:stCondLst>
                                    <p:cond delay="1840"/>
                                  </p:stCondLst>
                                  <p:childTnLst>
                                    <p:set>
                                      <p:cBhvr>
                                        <p:cTn id="191" dur="1" fill="hold">
                                          <p:stCondLst>
                                            <p:cond delay="0"/>
                                          </p:stCondLst>
                                        </p:cTn>
                                        <p:tgtEl>
                                          <p:spTgt spid="958"/>
                                        </p:tgtEl>
                                        <p:attrNameLst>
                                          <p:attrName>style.visibility</p:attrName>
                                        </p:attrNameLst>
                                      </p:cBhvr>
                                      <p:to>
                                        <p:strVal val="visible"/>
                                      </p:to>
                                    </p:set>
                                    <p:animEffect transition="in" filter="fade">
                                      <p:cBhvr>
                                        <p:cTn id="192" dur="1000"/>
                                        <p:tgtEl>
                                          <p:spTgt spid="958"/>
                                        </p:tgtEl>
                                      </p:cBhvr>
                                    </p:animEffect>
                                  </p:childTnLst>
                                </p:cTn>
                              </p:par>
                              <p:par>
                                <p:cTn id="193" presetID="35" presetClass="path" presetSubtype="0" accel="50000" decel="50000" fill="hold" nodeType="withEffect">
                                  <p:stCondLst>
                                    <p:cond delay="1840"/>
                                  </p:stCondLst>
                                  <p:childTnLst>
                                    <p:animMotion origin="layout" path="M 0.026043955 -1.1585377E-06 L 2.2888185E-06 -1.1585377E-06 E" pathEditMode="relative" ptsTypes="">
                                      <p:cBhvr>
                                        <p:cTn id="194" dur="1000" fill="hold"/>
                                        <p:tgtEl>
                                          <p:spTgt spid="958"/>
                                        </p:tgtEl>
                                        <p:attrNameLst>
                                          <p:attrName>ppt_x</p:attrName>
                                          <p:attrName>ppt_y</p:attrName>
                                        </p:attrNameLst>
                                      </p:cBhvr>
                                    </p:animMotion>
                                  </p:childTnLst>
                                </p:cTn>
                              </p:par>
                              <p:par>
                                <p:cTn id="195" presetID="10" presetClass="entr" presetSubtype="0" accel="50000" decel="50000" fill="hold" nodeType="withEffect">
                                  <p:stCondLst>
                                    <p:cond delay="1840"/>
                                  </p:stCondLst>
                                  <p:childTnLst>
                                    <p:set>
                                      <p:cBhvr>
                                        <p:cTn id="196" dur="1" fill="hold">
                                          <p:stCondLst>
                                            <p:cond delay="0"/>
                                          </p:stCondLst>
                                        </p:cTn>
                                        <p:tgtEl>
                                          <p:spTgt spid="960"/>
                                        </p:tgtEl>
                                        <p:attrNameLst>
                                          <p:attrName>style.visibility</p:attrName>
                                        </p:attrNameLst>
                                      </p:cBhvr>
                                      <p:to>
                                        <p:strVal val="visible"/>
                                      </p:to>
                                    </p:set>
                                    <p:animEffect transition="in" filter="fade">
                                      <p:cBhvr>
                                        <p:cTn id="197" dur="1000"/>
                                        <p:tgtEl>
                                          <p:spTgt spid="960"/>
                                        </p:tgtEl>
                                      </p:cBhvr>
                                    </p:animEffect>
                                  </p:childTnLst>
                                </p:cTn>
                              </p:par>
                              <p:par>
                                <p:cTn id="198" presetID="35" presetClass="path" presetSubtype="0" accel="50000" decel="50000" fill="hold" nodeType="withEffect">
                                  <p:stCondLst>
                                    <p:cond delay="1840"/>
                                  </p:stCondLst>
                                  <p:childTnLst>
                                    <p:animMotion origin="layout" path="M 0.026043955 -1.1585377E-06 L 2.2888185E-06 -1.1585377E-06 E" pathEditMode="relative" ptsTypes="">
                                      <p:cBhvr>
                                        <p:cTn id="199" dur="1000" fill="hold"/>
                                        <p:tgtEl>
                                          <p:spTgt spid="960"/>
                                        </p:tgtEl>
                                        <p:attrNameLst>
                                          <p:attrName>ppt_x</p:attrName>
                                          <p:attrName>ppt_y</p:attrName>
                                        </p:attrNameLst>
                                      </p:cBhvr>
                                    </p:animMotion>
                                  </p:childTnLst>
                                </p:cTn>
                              </p:par>
                              <p:par>
                                <p:cTn id="200" presetID="10" presetClass="entr" presetSubtype="0" accel="50000" decel="50000" fill="hold" nodeType="withEffect">
                                  <p:stCondLst>
                                    <p:cond delay="1840"/>
                                  </p:stCondLst>
                                  <p:childTnLst>
                                    <p:set>
                                      <p:cBhvr>
                                        <p:cTn id="201" dur="1" fill="hold">
                                          <p:stCondLst>
                                            <p:cond delay="0"/>
                                          </p:stCondLst>
                                        </p:cTn>
                                        <p:tgtEl>
                                          <p:spTgt spid="962"/>
                                        </p:tgtEl>
                                        <p:attrNameLst>
                                          <p:attrName>style.visibility</p:attrName>
                                        </p:attrNameLst>
                                      </p:cBhvr>
                                      <p:to>
                                        <p:strVal val="visible"/>
                                      </p:to>
                                    </p:set>
                                    <p:animEffect transition="in" filter="fade">
                                      <p:cBhvr>
                                        <p:cTn id="202" dur="1000"/>
                                        <p:tgtEl>
                                          <p:spTgt spid="962"/>
                                        </p:tgtEl>
                                      </p:cBhvr>
                                    </p:animEffect>
                                  </p:childTnLst>
                                </p:cTn>
                              </p:par>
                              <p:par>
                                <p:cTn id="203" presetID="35" presetClass="path" presetSubtype="0" accel="50000" decel="50000" fill="hold" nodeType="withEffect">
                                  <p:stCondLst>
                                    <p:cond delay="1840"/>
                                  </p:stCondLst>
                                  <p:childTnLst>
                                    <p:animMotion origin="layout" path="M 0.026043955 -1.1585377E-06 L 2.2888185E-06 -1.1585377E-06 E" pathEditMode="relative" ptsTypes="">
                                      <p:cBhvr>
                                        <p:cTn id="204" dur="1000" fill="hold"/>
                                        <p:tgtEl>
                                          <p:spTgt spid="962"/>
                                        </p:tgtEl>
                                        <p:attrNameLst>
                                          <p:attrName>ppt_x</p:attrName>
                                          <p:attrName>ppt_y</p:attrName>
                                        </p:attrNameLst>
                                      </p:cBhvr>
                                    </p:animMotion>
                                  </p:childTnLst>
                                </p:cTn>
                              </p:par>
                              <p:par>
                                <p:cTn id="205" presetID="10" presetClass="entr" presetSubtype="0" accel="50000" decel="50000" fill="hold" nodeType="withEffect">
                                  <p:stCondLst>
                                    <p:cond delay="2260"/>
                                  </p:stCondLst>
                                  <p:childTnLst>
                                    <p:set>
                                      <p:cBhvr>
                                        <p:cTn id="206" dur="1" fill="hold">
                                          <p:stCondLst>
                                            <p:cond delay="0"/>
                                          </p:stCondLst>
                                        </p:cTn>
                                        <p:tgtEl>
                                          <p:spTgt spid="964"/>
                                        </p:tgtEl>
                                        <p:attrNameLst>
                                          <p:attrName>style.visibility</p:attrName>
                                        </p:attrNameLst>
                                      </p:cBhvr>
                                      <p:to>
                                        <p:strVal val="visible"/>
                                      </p:to>
                                    </p:set>
                                    <p:animEffect transition="in" filter="fade">
                                      <p:cBhvr>
                                        <p:cTn id="207" dur="1000"/>
                                        <p:tgtEl>
                                          <p:spTgt spid="964"/>
                                        </p:tgtEl>
                                      </p:cBhvr>
                                    </p:animEffect>
                                  </p:childTnLst>
                                </p:cTn>
                              </p:par>
                              <p:par>
                                <p:cTn id="208" presetID="35" presetClass="path" presetSubtype="0" accel="50000" decel="50000" fill="hold" nodeType="withEffect">
                                  <p:stCondLst>
                                    <p:cond delay="2260"/>
                                  </p:stCondLst>
                                  <p:childTnLst>
                                    <p:animMotion origin="layout" path="M 0.026041666 1.7519351E-06 L 0 1.7519351E-06 E" pathEditMode="relative" ptsTypes="">
                                      <p:cBhvr>
                                        <p:cTn id="209" dur="1000" fill="hold"/>
                                        <p:tgtEl>
                                          <p:spTgt spid="964"/>
                                        </p:tgtEl>
                                        <p:attrNameLst>
                                          <p:attrName>ppt_x</p:attrName>
                                          <p:attrName>ppt_y</p:attrName>
                                        </p:attrNameLst>
                                      </p:cBhvr>
                                    </p:animMotion>
                                  </p:childTnLst>
                                </p:cTn>
                              </p:par>
                              <p:par>
                                <p:cTn id="210" presetID="10" presetClass="entr" presetSubtype="0" accel="50000" decel="50000" fill="hold" nodeType="withEffect">
                                  <p:stCondLst>
                                    <p:cond delay="1980"/>
                                  </p:stCondLst>
                                  <p:childTnLst>
                                    <p:set>
                                      <p:cBhvr>
                                        <p:cTn id="211" dur="1" fill="hold">
                                          <p:stCondLst>
                                            <p:cond delay="0"/>
                                          </p:stCondLst>
                                        </p:cTn>
                                        <p:tgtEl>
                                          <p:spTgt spid="966"/>
                                        </p:tgtEl>
                                        <p:attrNameLst>
                                          <p:attrName>style.visibility</p:attrName>
                                        </p:attrNameLst>
                                      </p:cBhvr>
                                      <p:to>
                                        <p:strVal val="visible"/>
                                      </p:to>
                                    </p:set>
                                    <p:animEffect transition="in" filter="fade">
                                      <p:cBhvr>
                                        <p:cTn id="212" dur="1000"/>
                                        <p:tgtEl>
                                          <p:spTgt spid="966"/>
                                        </p:tgtEl>
                                      </p:cBhvr>
                                    </p:animEffect>
                                  </p:childTnLst>
                                </p:cTn>
                              </p:par>
                              <p:par>
                                <p:cTn id="213" presetID="35" presetClass="path" presetSubtype="0" accel="50000" decel="50000" fill="hold" nodeType="withEffect">
                                  <p:stCondLst>
                                    <p:cond delay="1980"/>
                                  </p:stCondLst>
                                  <p:childTnLst>
                                    <p:animMotion origin="layout" path="M 0.026041666 -2.3170753E-06 L 0 -2.3170753E-06 E" pathEditMode="relative" ptsTypes="">
                                      <p:cBhvr>
                                        <p:cTn id="214" dur="1000" fill="hold"/>
                                        <p:tgtEl>
                                          <p:spTgt spid="966"/>
                                        </p:tgtEl>
                                        <p:attrNameLst>
                                          <p:attrName>ppt_x</p:attrName>
                                          <p:attrName>ppt_y</p:attrName>
                                        </p:attrNameLst>
                                      </p:cBhvr>
                                    </p:animMotion>
                                  </p:childTnLst>
                                </p:cTn>
                              </p:par>
                              <p:par>
                                <p:cTn id="215" presetID="10" presetClass="entr" presetSubtype="0" accel="50000" decel="50000" fill="hold" nodeType="withEffect">
                                  <p:stCondLst>
                                    <p:cond delay="1980"/>
                                  </p:stCondLst>
                                  <p:childTnLst>
                                    <p:set>
                                      <p:cBhvr>
                                        <p:cTn id="216" dur="1" fill="hold">
                                          <p:stCondLst>
                                            <p:cond delay="0"/>
                                          </p:stCondLst>
                                        </p:cTn>
                                        <p:tgtEl>
                                          <p:spTgt spid="968"/>
                                        </p:tgtEl>
                                        <p:attrNameLst>
                                          <p:attrName>style.visibility</p:attrName>
                                        </p:attrNameLst>
                                      </p:cBhvr>
                                      <p:to>
                                        <p:strVal val="visible"/>
                                      </p:to>
                                    </p:set>
                                    <p:animEffect transition="in" filter="fade">
                                      <p:cBhvr>
                                        <p:cTn id="217" dur="1000"/>
                                        <p:tgtEl>
                                          <p:spTgt spid="968"/>
                                        </p:tgtEl>
                                      </p:cBhvr>
                                    </p:animEffect>
                                  </p:childTnLst>
                                </p:cTn>
                              </p:par>
                              <p:par>
                                <p:cTn id="218" presetID="35" presetClass="path" presetSubtype="0" accel="50000" decel="50000" fill="hold" nodeType="withEffect">
                                  <p:stCondLst>
                                    <p:cond delay="1980"/>
                                  </p:stCondLst>
                                  <p:childTnLst>
                                    <p:animMotion origin="layout" path="M 0.026043955 -5.6514034E-07 L 2.2888185E-06 -5.6514034E-07 E" pathEditMode="relative" ptsTypes="">
                                      <p:cBhvr>
                                        <p:cTn id="219" dur="1000" fill="hold"/>
                                        <p:tgtEl>
                                          <p:spTgt spid="968"/>
                                        </p:tgtEl>
                                        <p:attrNameLst>
                                          <p:attrName>ppt_x</p:attrName>
                                          <p:attrName>ppt_y</p:attrName>
                                        </p:attrNameLst>
                                      </p:cBhvr>
                                    </p:animMotion>
                                  </p:childTnLst>
                                </p:cTn>
                              </p:par>
                              <p:par>
                                <p:cTn id="220" presetID="10" presetClass="entr" presetSubtype="0" accel="50000" decel="50000" fill="hold" nodeType="withEffect">
                                  <p:stCondLst>
                                    <p:cond delay="1980"/>
                                  </p:stCondLst>
                                  <p:childTnLst>
                                    <p:set>
                                      <p:cBhvr>
                                        <p:cTn id="221" dur="1" fill="hold">
                                          <p:stCondLst>
                                            <p:cond delay="0"/>
                                          </p:stCondLst>
                                        </p:cTn>
                                        <p:tgtEl>
                                          <p:spTgt spid="970"/>
                                        </p:tgtEl>
                                        <p:attrNameLst>
                                          <p:attrName>style.visibility</p:attrName>
                                        </p:attrNameLst>
                                      </p:cBhvr>
                                      <p:to>
                                        <p:strVal val="visible"/>
                                      </p:to>
                                    </p:set>
                                    <p:animEffect transition="in" filter="fade">
                                      <p:cBhvr>
                                        <p:cTn id="222" dur="1000"/>
                                        <p:tgtEl>
                                          <p:spTgt spid="970"/>
                                        </p:tgtEl>
                                      </p:cBhvr>
                                    </p:animEffect>
                                  </p:childTnLst>
                                </p:cTn>
                              </p:par>
                              <p:par>
                                <p:cTn id="223" presetID="35" presetClass="path" presetSubtype="0" accel="50000" decel="50000" fill="hold" nodeType="withEffect">
                                  <p:stCondLst>
                                    <p:cond delay="1980"/>
                                  </p:stCondLst>
                                  <p:childTnLst>
                                    <p:animMotion origin="layout" path="M 0.026043955 -5.6514034E-07 L 2.2888185E-06 -5.6514034E-07 E" pathEditMode="relative" ptsTypes="">
                                      <p:cBhvr>
                                        <p:cTn id="224" dur="1000" fill="hold"/>
                                        <p:tgtEl>
                                          <p:spTgt spid="970"/>
                                        </p:tgtEl>
                                        <p:attrNameLst>
                                          <p:attrName>ppt_x</p:attrName>
                                          <p:attrName>ppt_y</p:attrName>
                                        </p:attrNameLst>
                                      </p:cBhvr>
                                    </p:animMotion>
                                  </p:childTnLst>
                                </p:cTn>
                              </p:par>
                              <p:par>
                                <p:cTn id="225" presetID="10" presetClass="entr" presetSubtype="0" accel="50000" decel="50000" fill="hold" nodeType="withEffect">
                                  <p:stCondLst>
                                    <p:cond delay="1980"/>
                                  </p:stCondLst>
                                  <p:childTnLst>
                                    <p:set>
                                      <p:cBhvr>
                                        <p:cTn id="226" dur="1" fill="hold">
                                          <p:stCondLst>
                                            <p:cond delay="0"/>
                                          </p:stCondLst>
                                        </p:cTn>
                                        <p:tgtEl>
                                          <p:spTgt spid="972"/>
                                        </p:tgtEl>
                                        <p:attrNameLst>
                                          <p:attrName>style.visibility</p:attrName>
                                        </p:attrNameLst>
                                      </p:cBhvr>
                                      <p:to>
                                        <p:strVal val="visible"/>
                                      </p:to>
                                    </p:set>
                                    <p:animEffect transition="in" filter="fade">
                                      <p:cBhvr>
                                        <p:cTn id="227" dur="1000"/>
                                        <p:tgtEl>
                                          <p:spTgt spid="972"/>
                                        </p:tgtEl>
                                      </p:cBhvr>
                                    </p:animEffect>
                                  </p:childTnLst>
                                </p:cTn>
                              </p:par>
                              <p:par>
                                <p:cTn id="228" presetID="35" presetClass="path" presetSubtype="0" accel="50000" decel="50000" fill="hold" nodeType="withEffect">
                                  <p:stCondLst>
                                    <p:cond delay="1980"/>
                                  </p:stCondLst>
                                  <p:childTnLst>
                                    <p:animMotion origin="layout" path="M 0.026043955 -5.6514034E-07 L 2.2888185E-06 -5.6514034E-07 E" pathEditMode="relative" ptsTypes="">
                                      <p:cBhvr>
                                        <p:cTn id="229" dur="1000" fill="hold"/>
                                        <p:tgtEl>
                                          <p:spTgt spid="972"/>
                                        </p:tgtEl>
                                        <p:attrNameLst>
                                          <p:attrName>ppt_x</p:attrName>
                                          <p:attrName>ppt_y</p:attrName>
                                        </p:attrNameLst>
                                      </p:cBhvr>
                                    </p:animMotion>
                                  </p:childTnLst>
                                </p:cTn>
                              </p:par>
                              <p:par>
                                <p:cTn id="230" presetID="10" presetClass="entr" presetSubtype="0" accel="50000" decel="50000" fill="hold" nodeType="withEffect">
                                  <p:stCondLst>
                                    <p:cond delay="2400"/>
                                  </p:stCondLst>
                                  <p:childTnLst>
                                    <p:set>
                                      <p:cBhvr>
                                        <p:cTn id="231" dur="1" fill="hold">
                                          <p:stCondLst>
                                            <p:cond delay="0"/>
                                          </p:stCondLst>
                                        </p:cTn>
                                        <p:tgtEl>
                                          <p:spTgt spid="974"/>
                                        </p:tgtEl>
                                        <p:attrNameLst>
                                          <p:attrName>style.visibility</p:attrName>
                                        </p:attrNameLst>
                                      </p:cBhvr>
                                      <p:to>
                                        <p:strVal val="visible"/>
                                      </p:to>
                                    </p:set>
                                    <p:animEffect transition="in" filter="fade">
                                      <p:cBhvr>
                                        <p:cTn id="232" dur="1000"/>
                                        <p:tgtEl>
                                          <p:spTgt spid="974"/>
                                        </p:tgtEl>
                                      </p:cBhvr>
                                    </p:animEffect>
                                  </p:childTnLst>
                                </p:cTn>
                              </p:par>
                              <p:par>
                                <p:cTn id="233" presetID="35" presetClass="path" presetSubtype="0" accel="50000" decel="50000" fill="hold" nodeType="withEffect">
                                  <p:stCondLst>
                                    <p:cond delay="2400"/>
                                  </p:stCondLst>
                                  <p:childTnLst>
                                    <p:animMotion origin="layout" path="M 0.026041666 2.3170753E-06 L 0 2.3170753E-06 E" pathEditMode="relative" ptsTypes="">
                                      <p:cBhvr>
                                        <p:cTn id="234" dur="1000" fill="hold"/>
                                        <p:tgtEl>
                                          <p:spTgt spid="974"/>
                                        </p:tgtEl>
                                        <p:attrNameLst>
                                          <p:attrName>ppt_x</p:attrName>
                                          <p:attrName>ppt_y</p:attrName>
                                        </p:attrNameLst>
                                      </p:cBhvr>
                                    </p:animMotion>
                                  </p:childTnLst>
                                </p:cTn>
                              </p:par>
                              <p:par>
                                <p:cTn id="235" presetID="10" presetClass="entr" presetSubtype="0" accel="50000" decel="50000" fill="hold" nodeType="withEffect">
                                  <p:stCondLst>
                                    <p:cond delay="2120"/>
                                  </p:stCondLst>
                                  <p:childTnLst>
                                    <p:set>
                                      <p:cBhvr>
                                        <p:cTn id="236" dur="1" fill="hold">
                                          <p:stCondLst>
                                            <p:cond delay="0"/>
                                          </p:stCondLst>
                                        </p:cTn>
                                        <p:tgtEl>
                                          <p:spTgt spid="976"/>
                                        </p:tgtEl>
                                        <p:attrNameLst>
                                          <p:attrName>style.visibility</p:attrName>
                                        </p:attrNameLst>
                                      </p:cBhvr>
                                      <p:to>
                                        <p:strVal val="visible"/>
                                      </p:to>
                                    </p:set>
                                    <p:animEffect transition="in" filter="fade">
                                      <p:cBhvr>
                                        <p:cTn id="237" dur="1000"/>
                                        <p:tgtEl>
                                          <p:spTgt spid="976"/>
                                        </p:tgtEl>
                                      </p:cBhvr>
                                    </p:animEffect>
                                  </p:childTnLst>
                                </p:cTn>
                              </p:par>
                              <p:par>
                                <p:cTn id="238" presetID="35" presetClass="path" presetSubtype="0" accel="50000" decel="50000" fill="hold" nodeType="withEffect">
                                  <p:stCondLst>
                                    <p:cond delay="2120"/>
                                  </p:stCondLst>
                                  <p:childTnLst>
                                    <p:animMotion origin="layout" path="M 0.026041666 -1.7519351E-06 L 0 -1.7519351E-06 E" pathEditMode="relative" ptsTypes="">
                                      <p:cBhvr>
                                        <p:cTn id="239" dur="1000" fill="hold"/>
                                        <p:tgtEl>
                                          <p:spTgt spid="976"/>
                                        </p:tgtEl>
                                        <p:attrNameLst>
                                          <p:attrName>ppt_x</p:attrName>
                                          <p:attrName>ppt_y</p:attrName>
                                        </p:attrNameLst>
                                      </p:cBhvr>
                                    </p:animMotion>
                                  </p:childTnLst>
                                </p:cTn>
                              </p:par>
                              <p:par>
                                <p:cTn id="240" presetID="10" presetClass="entr" presetSubtype="0" accel="50000" decel="50000" fill="hold" nodeType="withEffect">
                                  <p:stCondLst>
                                    <p:cond delay="2120"/>
                                  </p:stCondLst>
                                  <p:childTnLst>
                                    <p:set>
                                      <p:cBhvr>
                                        <p:cTn id="241" dur="1" fill="hold">
                                          <p:stCondLst>
                                            <p:cond delay="0"/>
                                          </p:stCondLst>
                                        </p:cTn>
                                        <p:tgtEl>
                                          <p:spTgt spid="978"/>
                                        </p:tgtEl>
                                        <p:attrNameLst>
                                          <p:attrName>style.visibility</p:attrName>
                                        </p:attrNameLst>
                                      </p:cBhvr>
                                      <p:to>
                                        <p:strVal val="visible"/>
                                      </p:to>
                                    </p:set>
                                    <p:animEffect transition="in" filter="fade">
                                      <p:cBhvr>
                                        <p:cTn id="242" dur="1000"/>
                                        <p:tgtEl>
                                          <p:spTgt spid="978"/>
                                        </p:tgtEl>
                                      </p:cBhvr>
                                    </p:animEffect>
                                  </p:childTnLst>
                                </p:cTn>
                              </p:par>
                              <p:par>
                                <p:cTn id="243" presetID="35" presetClass="path" presetSubtype="0" accel="50000" decel="50000" fill="hold" nodeType="withEffect">
                                  <p:stCondLst>
                                    <p:cond delay="2120"/>
                                  </p:stCondLst>
                                  <p:childTnLst>
                                    <p:animMotion origin="layout" path="M 0.026043955 0 L 2.2888185E-06 0 E" pathEditMode="relative" ptsTypes="">
                                      <p:cBhvr>
                                        <p:cTn id="244" dur="1000" fill="hold"/>
                                        <p:tgtEl>
                                          <p:spTgt spid="978"/>
                                        </p:tgtEl>
                                        <p:attrNameLst>
                                          <p:attrName>ppt_x</p:attrName>
                                          <p:attrName>ppt_y</p:attrName>
                                        </p:attrNameLst>
                                      </p:cBhvr>
                                    </p:animMotion>
                                  </p:childTnLst>
                                </p:cTn>
                              </p:par>
                              <p:par>
                                <p:cTn id="245" presetID="10" presetClass="entr" presetSubtype="0" accel="50000" decel="50000" fill="hold" nodeType="withEffect">
                                  <p:stCondLst>
                                    <p:cond delay="2120"/>
                                  </p:stCondLst>
                                  <p:childTnLst>
                                    <p:set>
                                      <p:cBhvr>
                                        <p:cTn id="246" dur="1" fill="hold">
                                          <p:stCondLst>
                                            <p:cond delay="0"/>
                                          </p:stCondLst>
                                        </p:cTn>
                                        <p:tgtEl>
                                          <p:spTgt spid="980"/>
                                        </p:tgtEl>
                                        <p:attrNameLst>
                                          <p:attrName>style.visibility</p:attrName>
                                        </p:attrNameLst>
                                      </p:cBhvr>
                                      <p:to>
                                        <p:strVal val="visible"/>
                                      </p:to>
                                    </p:set>
                                    <p:animEffect transition="in" filter="fade">
                                      <p:cBhvr>
                                        <p:cTn id="247" dur="1000"/>
                                        <p:tgtEl>
                                          <p:spTgt spid="980"/>
                                        </p:tgtEl>
                                      </p:cBhvr>
                                    </p:animEffect>
                                  </p:childTnLst>
                                </p:cTn>
                              </p:par>
                              <p:par>
                                <p:cTn id="248" presetID="35" presetClass="path" presetSubtype="0" accel="50000" decel="50000" fill="hold" nodeType="withEffect">
                                  <p:stCondLst>
                                    <p:cond delay="2120"/>
                                  </p:stCondLst>
                                  <p:childTnLst>
                                    <p:animMotion origin="layout" path="M 0.026043955 0 L 2.2888185E-06 0 E" pathEditMode="relative" ptsTypes="">
                                      <p:cBhvr>
                                        <p:cTn id="249" dur="1000" fill="hold"/>
                                        <p:tgtEl>
                                          <p:spTgt spid="980"/>
                                        </p:tgtEl>
                                        <p:attrNameLst>
                                          <p:attrName>ppt_x</p:attrName>
                                          <p:attrName>ppt_y</p:attrName>
                                        </p:attrNameLst>
                                      </p:cBhvr>
                                    </p:animMotion>
                                  </p:childTnLst>
                                </p:cTn>
                              </p:par>
                              <p:par>
                                <p:cTn id="250" presetID="10" presetClass="entr" presetSubtype="0" accel="50000" decel="50000" fill="hold" nodeType="withEffect">
                                  <p:stCondLst>
                                    <p:cond delay="2120"/>
                                  </p:stCondLst>
                                  <p:childTnLst>
                                    <p:set>
                                      <p:cBhvr>
                                        <p:cTn id="251" dur="1" fill="hold">
                                          <p:stCondLst>
                                            <p:cond delay="0"/>
                                          </p:stCondLst>
                                        </p:cTn>
                                        <p:tgtEl>
                                          <p:spTgt spid="982"/>
                                        </p:tgtEl>
                                        <p:attrNameLst>
                                          <p:attrName>style.visibility</p:attrName>
                                        </p:attrNameLst>
                                      </p:cBhvr>
                                      <p:to>
                                        <p:strVal val="visible"/>
                                      </p:to>
                                    </p:set>
                                    <p:animEffect transition="in" filter="fade">
                                      <p:cBhvr>
                                        <p:cTn id="252" dur="1000"/>
                                        <p:tgtEl>
                                          <p:spTgt spid="982"/>
                                        </p:tgtEl>
                                      </p:cBhvr>
                                    </p:animEffect>
                                  </p:childTnLst>
                                </p:cTn>
                              </p:par>
                              <p:par>
                                <p:cTn id="253" presetID="35" presetClass="path" presetSubtype="0" accel="50000" decel="50000" fill="hold" nodeType="withEffect">
                                  <p:stCondLst>
                                    <p:cond delay="2120"/>
                                  </p:stCondLst>
                                  <p:childTnLst>
                                    <p:animMotion origin="layout" path="M 0.026043955 0 L 2.2888185E-06 0 E" pathEditMode="relative" ptsTypes="">
                                      <p:cBhvr>
                                        <p:cTn id="254" dur="1000" fill="hold"/>
                                        <p:tgtEl>
                                          <p:spTgt spid="982"/>
                                        </p:tgtEl>
                                        <p:attrNameLst>
                                          <p:attrName>ppt_x</p:attrName>
                                          <p:attrName>ppt_y</p:attrName>
                                        </p:attrNameLst>
                                      </p:cBhvr>
                                    </p:animMotion>
                                  </p:childTnLst>
                                </p:cTn>
                              </p:par>
                              <p:par>
                                <p:cTn id="255" presetID="10" presetClass="entr" presetSubtype="0" accel="50000" decel="50000" fill="hold" nodeType="withEffect">
                                  <p:stCondLst>
                                    <p:cond delay="2820"/>
                                  </p:stCondLst>
                                  <p:childTnLst>
                                    <p:set>
                                      <p:cBhvr>
                                        <p:cTn id="256" dur="1" fill="hold">
                                          <p:stCondLst>
                                            <p:cond delay="0"/>
                                          </p:stCondLst>
                                        </p:cTn>
                                        <p:tgtEl>
                                          <p:spTgt spid="984"/>
                                        </p:tgtEl>
                                        <p:attrNameLst>
                                          <p:attrName>style.visibility</p:attrName>
                                        </p:attrNameLst>
                                      </p:cBhvr>
                                      <p:to>
                                        <p:strVal val="visible"/>
                                      </p:to>
                                    </p:set>
                                    <p:animEffect transition="in" filter="fade">
                                      <p:cBhvr>
                                        <p:cTn id="257" dur="1000"/>
                                        <p:tgtEl>
                                          <p:spTgt spid="984"/>
                                        </p:tgtEl>
                                      </p:cBhvr>
                                    </p:animEffect>
                                  </p:childTnLst>
                                </p:cTn>
                              </p:par>
                              <p:par>
                                <p:cTn id="258" presetID="35" presetClass="path" presetSubtype="0" accel="50000" decel="50000" fill="hold" nodeType="withEffect">
                                  <p:stCondLst>
                                    <p:cond delay="2820"/>
                                  </p:stCondLst>
                                  <p:childTnLst>
                                    <p:animMotion origin="layout" path="M 0.026041666 0 L 0 0 E" pathEditMode="relative" ptsTypes="">
                                      <p:cBhvr>
                                        <p:cTn id="259" dur="1000" fill="hold"/>
                                        <p:tgtEl>
                                          <p:spTgt spid="984"/>
                                        </p:tgtEl>
                                        <p:attrNameLst>
                                          <p:attrName>ppt_x</p:attrName>
                                          <p:attrName>ppt_y</p:attrName>
                                        </p:attrNameLst>
                                      </p:cBhvr>
                                    </p:animMotion>
                                  </p:childTnLst>
                                </p:cTn>
                              </p:par>
                              <p:par>
                                <p:cTn id="260" presetID="10" presetClass="entr" presetSubtype="0" accel="50000" decel="50000" fill="hold" nodeType="withEffect">
                                  <p:stCondLst>
                                    <p:cond delay="2540"/>
                                  </p:stCondLst>
                                  <p:childTnLst>
                                    <p:set>
                                      <p:cBhvr>
                                        <p:cTn id="261" dur="1" fill="hold">
                                          <p:stCondLst>
                                            <p:cond delay="0"/>
                                          </p:stCondLst>
                                        </p:cTn>
                                        <p:tgtEl>
                                          <p:spTgt spid="986"/>
                                        </p:tgtEl>
                                        <p:attrNameLst>
                                          <p:attrName>style.visibility</p:attrName>
                                        </p:attrNameLst>
                                      </p:cBhvr>
                                      <p:to>
                                        <p:strVal val="visible"/>
                                      </p:to>
                                    </p:set>
                                    <p:animEffect transition="in" filter="fade">
                                      <p:cBhvr>
                                        <p:cTn id="262" dur="1000"/>
                                        <p:tgtEl>
                                          <p:spTgt spid="986"/>
                                        </p:tgtEl>
                                      </p:cBhvr>
                                    </p:animEffect>
                                  </p:childTnLst>
                                </p:cTn>
                              </p:par>
                              <p:par>
                                <p:cTn id="263" presetID="35" presetClass="path" presetSubtype="0" accel="50000" decel="50000" fill="hold" nodeType="withEffect">
                                  <p:stCondLst>
                                    <p:cond delay="2540"/>
                                  </p:stCondLst>
                                  <p:childTnLst>
                                    <p:animMotion origin="layout" path="M 0.026041666 0 L 0 0 E" pathEditMode="relative" ptsTypes="">
                                      <p:cBhvr>
                                        <p:cTn id="264" dur="1000" fill="hold"/>
                                        <p:tgtEl>
                                          <p:spTgt spid="986"/>
                                        </p:tgtEl>
                                        <p:attrNameLst>
                                          <p:attrName>ppt_x</p:attrName>
                                          <p:attrName>ppt_y</p:attrName>
                                        </p:attrNameLst>
                                      </p:cBhvr>
                                    </p:animMotion>
                                  </p:childTnLst>
                                </p:cTn>
                              </p:par>
                              <p:par>
                                <p:cTn id="265" presetID="10" presetClass="entr" presetSubtype="0" accel="50000" decel="50000" fill="hold" nodeType="withEffect">
                                  <p:stCondLst>
                                    <p:cond delay="2680"/>
                                  </p:stCondLst>
                                  <p:childTnLst>
                                    <p:set>
                                      <p:cBhvr>
                                        <p:cTn id="266" dur="1" fill="hold">
                                          <p:stCondLst>
                                            <p:cond delay="0"/>
                                          </p:stCondLst>
                                        </p:cTn>
                                        <p:tgtEl>
                                          <p:spTgt spid="988"/>
                                        </p:tgtEl>
                                        <p:attrNameLst>
                                          <p:attrName>style.visibility</p:attrName>
                                        </p:attrNameLst>
                                      </p:cBhvr>
                                      <p:to>
                                        <p:strVal val="visible"/>
                                      </p:to>
                                    </p:set>
                                    <p:animEffect transition="in" filter="fade">
                                      <p:cBhvr>
                                        <p:cTn id="267" dur="1000"/>
                                        <p:tgtEl>
                                          <p:spTgt spid="988"/>
                                        </p:tgtEl>
                                      </p:cBhvr>
                                    </p:animEffect>
                                  </p:childTnLst>
                                </p:cTn>
                              </p:par>
                              <p:par>
                                <p:cTn id="268" presetID="35" presetClass="path" presetSubtype="0" accel="50000" decel="50000" fill="hold" nodeType="withEffect">
                                  <p:stCondLst>
                                    <p:cond delay="2680"/>
                                  </p:stCondLst>
                                  <p:childTnLst>
                                    <p:animMotion origin="layout" path="M 0.026041666 5.6514034E-07 L 0 5.6514034E-07 E" pathEditMode="relative" ptsTypes="">
                                      <p:cBhvr>
                                        <p:cTn id="269" dur="1000" fill="hold"/>
                                        <p:tgtEl>
                                          <p:spTgt spid="988"/>
                                        </p:tgtEl>
                                        <p:attrNameLst>
                                          <p:attrName>ppt_x</p:attrName>
                                          <p:attrName>ppt_y</p:attrName>
                                        </p:attrNameLst>
                                      </p:cBhvr>
                                    </p:animMotion>
                                  </p:childTnLst>
                                </p:cTn>
                              </p:par>
                              <p:par>
                                <p:cTn id="270" presetID="10" presetClass="entr" presetSubtype="0" accel="50000" decel="50000" fill="hold" nodeType="withEffect">
                                  <p:stCondLst>
                                    <p:cond delay="2260"/>
                                  </p:stCondLst>
                                  <p:childTnLst>
                                    <p:set>
                                      <p:cBhvr>
                                        <p:cTn id="271" dur="1" fill="hold">
                                          <p:stCondLst>
                                            <p:cond delay="0"/>
                                          </p:stCondLst>
                                        </p:cTn>
                                        <p:tgtEl>
                                          <p:spTgt spid="990"/>
                                        </p:tgtEl>
                                        <p:attrNameLst>
                                          <p:attrName>style.visibility</p:attrName>
                                        </p:attrNameLst>
                                      </p:cBhvr>
                                      <p:to>
                                        <p:strVal val="visible"/>
                                      </p:to>
                                    </p:set>
                                    <p:animEffect transition="in" filter="fade">
                                      <p:cBhvr>
                                        <p:cTn id="272" dur="1000"/>
                                        <p:tgtEl>
                                          <p:spTgt spid="990"/>
                                        </p:tgtEl>
                                      </p:cBhvr>
                                    </p:animEffect>
                                  </p:childTnLst>
                                </p:cTn>
                              </p:par>
                              <p:par>
                                <p:cTn id="273" presetID="35" presetClass="path" presetSubtype="0" accel="50000" decel="50000" fill="hold" nodeType="withEffect">
                                  <p:stCondLst>
                                    <p:cond delay="2260"/>
                                  </p:stCondLst>
                                  <p:childTnLst>
                                    <p:animMotion origin="layout" path="M 0.026041666 -3.475613E-06 L 0 -3.475613E-06 E" pathEditMode="relative" ptsTypes="">
                                      <p:cBhvr>
                                        <p:cTn id="274" dur="1000" fill="hold"/>
                                        <p:tgtEl>
                                          <p:spTgt spid="990"/>
                                        </p:tgtEl>
                                        <p:attrNameLst>
                                          <p:attrName>ppt_x</p:attrName>
                                          <p:attrName>ppt_y</p:attrName>
                                        </p:attrNameLst>
                                      </p:cBhvr>
                                    </p:animMotion>
                                  </p:childTnLst>
                                </p:cTn>
                              </p:par>
                              <p:par>
                                <p:cTn id="275" presetID="10" presetClass="entr" presetSubtype="0" accel="50000" decel="50000" fill="hold" nodeType="withEffect">
                                  <p:stCondLst>
                                    <p:cond delay="2260"/>
                                  </p:stCondLst>
                                  <p:childTnLst>
                                    <p:set>
                                      <p:cBhvr>
                                        <p:cTn id="276" dur="1" fill="hold">
                                          <p:stCondLst>
                                            <p:cond delay="0"/>
                                          </p:stCondLst>
                                        </p:cTn>
                                        <p:tgtEl>
                                          <p:spTgt spid="992"/>
                                        </p:tgtEl>
                                        <p:attrNameLst>
                                          <p:attrName>style.visibility</p:attrName>
                                        </p:attrNameLst>
                                      </p:cBhvr>
                                      <p:to>
                                        <p:strVal val="visible"/>
                                      </p:to>
                                    </p:set>
                                    <p:animEffect transition="in" filter="fade">
                                      <p:cBhvr>
                                        <p:cTn id="277" dur="1000"/>
                                        <p:tgtEl>
                                          <p:spTgt spid="992"/>
                                        </p:tgtEl>
                                      </p:cBhvr>
                                    </p:animEffect>
                                  </p:childTnLst>
                                </p:cTn>
                              </p:par>
                              <p:par>
                                <p:cTn id="278" presetID="35" presetClass="path" presetSubtype="0" accel="50000" decel="50000" fill="hold" nodeType="withEffect">
                                  <p:stCondLst>
                                    <p:cond delay="2260"/>
                                  </p:stCondLst>
                                  <p:childTnLst>
                                    <p:animMotion origin="layout" path="M 0.026043955 -1.723678E-06 L 2.2888185E-06 -1.723678E-06 E" pathEditMode="relative" ptsTypes="">
                                      <p:cBhvr>
                                        <p:cTn id="279" dur="1000" fill="hold"/>
                                        <p:tgtEl>
                                          <p:spTgt spid="992"/>
                                        </p:tgtEl>
                                        <p:attrNameLst>
                                          <p:attrName>ppt_x</p:attrName>
                                          <p:attrName>ppt_y</p:attrName>
                                        </p:attrNameLst>
                                      </p:cBhvr>
                                    </p:animMotion>
                                  </p:childTnLst>
                                </p:cTn>
                              </p:par>
                              <p:par>
                                <p:cTn id="280" presetID="10" presetClass="entr" presetSubtype="0" accel="50000" decel="50000" fill="hold" nodeType="withEffect">
                                  <p:stCondLst>
                                    <p:cond delay="2260"/>
                                  </p:stCondLst>
                                  <p:childTnLst>
                                    <p:set>
                                      <p:cBhvr>
                                        <p:cTn id="281" dur="1" fill="hold">
                                          <p:stCondLst>
                                            <p:cond delay="0"/>
                                          </p:stCondLst>
                                        </p:cTn>
                                        <p:tgtEl>
                                          <p:spTgt spid="994"/>
                                        </p:tgtEl>
                                        <p:attrNameLst>
                                          <p:attrName>style.visibility</p:attrName>
                                        </p:attrNameLst>
                                      </p:cBhvr>
                                      <p:to>
                                        <p:strVal val="visible"/>
                                      </p:to>
                                    </p:set>
                                    <p:animEffect transition="in" filter="fade">
                                      <p:cBhvr>
                                        <p:cTn id="282" dur="1000"/>
                                        <p:tgtEl>
                                          <p:spTgt spid="994"/>
                                        </p:tgtEl>
                                      </p:cBhvr>
                                    </p:animEffect>
                                  </p:childTnLst>
                                </p:cTn>
                              </p:par>
                              <p:par>
                                <p:cTn id="283" presetID="35" presetClass="path" presetSubtype="0" accel="50000" decel="50000" fill="hold" nodeType="withEffect">
                                  <p:stCondLst>
                                    <p:cond delay="2260"/>
                                  </p:stCondLst>
                                  <p:childTnLst>
                                    <p:animMotion origin="layout" path="M 0.026043955 -1.723678E-06 L 2.2888185E-06 -1.723678E-06 E" pathEditMode="relative" ptsTypes="">
                                      <p:cBhvr>
                                        <p:cTn id="284" dur="1000" fill="hold"/>
                                        <p:tgtEl>
                                          <p:spTgt spid="994"/>
                                        </p:tgtEl>
                                        <p:attrNameLst>
                                          <p:attrName>ppt_x</p:attrName>
                                          <p:attrName>ppt_y</p:attrName>
                                        </p:attrNameLst>
                                      </p:cBhvr>
                                    </p:animMotion>
                                  </p:childTnLst>
                                </p:cTn>
                              </p:par>
                              <p:par>
                                <p:cTn id="285" presetID="10" presetClass="entr" presetSubtype="0" accel="50000" decel="50000" fill="hold" nodeType="withEffect">
                                  <p:stCondLst>
                                    <p:cond delay="2260"/>
                                  </p:stCondLst>
                                  <p:childTnLst>
                                    <p:set>
                                      <p:cBhvr>
                                        <p:cTn id="286" dur="1" fill="hold">
                                          <p:stCondLst>
                                            <p:cond delay="0"/>
                                          </p:stCondLst>
                                        </p:cTn>
                                        <p:tgtEl>
                                          <p:spTgt spid="996"/>
                                        </p:tgtEl>
                                        <p:attrNameLst>
                                          <p:attrName>style.visibility</p:attrName>
                                        </p:attrNameLst>
                                      </p:cBhvr>
                                      <p:to>
                                        <p:strVal val="visible"/>
                                      </p:to>
                                    </p:set>
                                    <p:animEffect transition="in" filter="fade">
                                      <p:cBhvr>
                                        <p:cTn id="287" dur="1000"/>
                                        <p:tgtEl>
                                          <p:spTgt spid="996"/>
                                        </p:tgtEl>
                                      </p:cBhvr>
                                    </p:animEffect>
                                  </p:childTnLst>
                                </p:cTn>
                              </p:par>
                              <p:par>
                                <p:cTn id="288" presetID="35" presetClass="path" presetSubtype="0" accel="50000" decel="50000" fill="hold" nodeType="withEffect">
                                  <p:stCondLst>
                                    <p:cond delay="2260"/>
                                  </p:stCondLst>
                                  <p:childTnLst>
                                    <p:animMotion origin="layout" path="M 0.026043955 -1.723678E-06 L 2.2888185E-06 -1.723678E-06 E" pathEditMode="relative" ptsTypes="">
                                      <p:cBhvr>
                                        <p:cTn id="289" dur="1000" fill="hold"/>
                                        <p:tgtEl>
                                          <p:spTgt spid="996"/>
                                        </p:tgtEl>
                                        <p:attrNameLst>
                                          <p:attrName>ppt_x</p:attrName>
                                          <p:attrName>ppt_y</p:attrName>
                                        </p:attrNameLst>
                                      </p:cBhvr>
                                    </p:animMotion>
                                  </p:childTnLst>
                                </p:cTn>
                              </p:par>
                              <p:par>
                                <p:cTn id="290" presetID="10" presetClass="entr" presetSubtype="0" accel="50000" decel="50000" fill="hold" nodeType="withEffect">
                                  <p:stCondLst>
                                    <p:cond delay="2820"/>
                                  </p:stCondLst>
                                  <p:childTnLst>
                                    <p:set>
                                      <p:cBhvr>
                                        <p:cTn id="291" dur="1" fill="hold">
                                          <p:stCondLst>
                                            <p:cond delay="0"/>
                                          </p:stCondLst>
                                        </p:cTn>
                                        <p:tgtEl>
                                          <p:spTgt spid="998"/>
                                        </p:tgtEl>
                                        <p:attrNameLst>
                                          <p:attrName>style.visibility</p:attrName>
                                        </p:attrNameLst>
                                      </p:cBhvr>
                                      <p:to>
                                        <p:strVal val="visible"/>
                                      </p:to>
                                    </p:set>
                                    <p:animEffect transition="in" filter="fade">
                                      <p:cBhvr>
                                        <p:cTn id="292" dur="1000"/>
                                        <p:tgtEl>
                                          <p:spTgt spid="998"/>
                                        </p:tgtEl>
                                      </p:cBhvr>
                                    </p:animEffect>
                                  </p:childTnLst>
                                </p:cTn>
                              </p:par>
                              <p:par>
                                <p:cTn id="293" presetID="35" presetClass="path" presetSubtype="0" accel="50000" decel="50000" fill="hold" nodeType="withEffect">
                                  <p:stCondLst>
                                    <p:cond delay="2820"/>
                                  </p:stCondLst>
                                  <p:childTnLst>
                                    <p:animMotion origin="layout" path="M 0.026041666 1.1585377E-06 L 0 1.1585377E-06 E" pathEditMode="relative" ptsTypes="">
                                      <p:cBhvr>
                                        <p:cTn id="294" dur="1000" fill="hold"/>
                                        <p:tgtEl>
                                          <p:spTgt spid="998"/>
                                        </p:tgtEl>
                                        <p:attrNameLst>
                                          <p:attrName>ppt_x</p:attrName>
                                          <p:attrName>ppt_y</p:attrName>
                                        </p:attrNameLst>
                                      </p:cBhvr>
                                    </p:animMotion>
                                  </p:childTnLst>
                                </p:cTn>
                              </p:par>
                              <p:par>
                                <p:cTn id="295" presetID="10" presetClass="entr" presetSubtype="0" accel="50000" decel="50000" fill="hold" nodeType="withEffect">
                                  <p:stCondLst>
                                    <p:cond delay="2400"/>
                                  </p:stCondLst>
                                  <p:childTnLst>
                                    <p:set>
                                      <p:cBhvr>
                                        <p:cTn id="296" dur="1" fill="hold">
                                          <p:stCondLst>
                                            <p:cond delay="0"/>
                                          </p:stCondLst>
                                        </p:cTn>
                                        <p:tgtEl>
                                          <p:spTgt spid="1000"/>
                                        </p:tgtEl>
                                        <p:attrNameLst>
                                          <p:attrName>style.visibility</p:attrName>
                                        </p:attrNameLst>
                                      </p:cBhvr>
                                      <p:to>
                                        <p:strVal val="visible"/>
                                      </p:to>
                                    </p:set>
                                    <p:animEffect transition="in" filter="fade">
                                      <p:cBhvr>
                                        <p:cTn id="297" dur="1000"/>
                                        <p:tgtEl>
                                          <p:spTgt spid="1000"/>
                                        </p:tgtEl>
                                      </p:cBhvr>
                                    </p:animEffect>
                                  </p:childTnLst>
                                </p:cTn>
                              </p:par>
                              <p:par>
                                <p:cTn id="298" presetID="35" presetClass="path" presetSubtype="0" accel="50000" decel="50000" fill="hold" nodeType="withEffect">
                                  <p:stCondLst>
                                    <p:cond delay="2400"/>
                                  </p:stCondLst>
                                  <p:childTnLst>
                                    <p:animMotion origin="layout" path="M 0.026041666 -2.8822158E-06 L 0 -2.8822158E-06 E" pathEditMode="relative" ptsTypes="">
                                      <p:cBhvr>
                                        <p:cTn id="299" dur="1000" fill="hold"/>
                                        <p:tgtEl>
                                          <p:spTgt spid="1000"/>
                                        </p:tgtEl>
                                        <p:attrNameLst>
                                          <p:attrName>ppt_x</p:attrName>
                                          <p:attrName>ppt_y</p:attrName>
                                        </p:attrNameLst>
                                      </p:cBhvr>
                                    </p:animMotion>
                                  </p:childTnLst>
                                </p:cTn>
                              </p:par>
                              <p:par>
                                <p:cTn id="300" presetID="10" presetClass="entr" presetSubtype="0" accel="50000" decel="50000" fill="hold" nodeType="withEffect">
                                  <p:stCondLst>
                                    <p:cond delay="2400"/>
                                  </p:stCondLst>
                                  <p:childTnLst>
                                    <p:set>
                                      <p:cBhvr>
                                        <p:cTn id="301" dur="1" fill="hold">
                                          <p:stCondLst>
                                            <p:cond delay="0"/>
                                          </p:stCondLst>
                                        </p:cTn>
                                        <p:tgtEl>
                                          <p:spTgt spid="1002"/>
                                        </p:tgtEl>
                                        <p:attrNameLst>
                                          <p:attrName>style.visibility</p:attrName>
                                        </p:attrNameLst>
                                      </p:cBhvr>
                                      <p:to>
                                        <p:strVal val="visible"/>
                                      </p:to>
                                    </p:set>
                                    <p:animEffect transition="in" filter="fade">
                                      <p:cBhvr>
                                        <p:cTn id="302" dur="1000"/>
                                        <p:tgtEl>
                                          <p:spTgt spid="1002"/>
                                        </p:tgtEl>
                                      </p:cBhvr>
                                    </p:animEffect>
                                  </p:childTnLst>
                                </p:cTn>
                              </p:par>
                              <p:par>
                                <p:cTn id="303" presetID="35" presetClass="path" presetSubtype="0" accel="50000" decel="50000" fill="hold" nodeType="withEffect">
                                  <p:stCondLst>
                                    <p:cond delay="2400"/>
                                  </p:stCondLst>
                                  <p:childTnLst>
                                    <p:animMotion origin="layout" path="M 0.026043955 -1.1585377E-06 L 2.2888185E-06 -1.1585377E-06 E" pathEditMode="relative" ptsTypes="">
                                      <p:cBhvr>
                                        <p:cTn id="304" dur="1000" fill="hold"/>
                                        <p:tgtEl>
                                          <p:spTgt spid="1002"/>
                                        </p:tgtEl>
                                        <p:attrNameLst>
                                          <p:attrName>ppt_x</p:attrName>
                                          <p:attrName>ppt_y</p:attrName>
                                        </p:attrNameLst>
                                      </p:cBhvr>
                                    </p:animMotion>
                                  </p:childTnLst>
                                </p:cTn>
                              </p:par>
                              <p:par>
                                <p:cTn id="305" presetID="10" presetClass="entr" presetSubtype="0" accel="50000" decel="50000" fill="hold" nodeType="withEffect">
                                  <p:stCondLst>
                                    <p:cond delay="2400"/>
                                  </p:stCondLst>
                                  <p:childTnLst>
                                    <p:set>
                                      <p:cBhvr>
                                        <p:cTn id="306" dur="1" fill="hold">
                                          <p:stCondLst>
                                            <p:cond delay="0"/>
                                          </p:stCondLst>
                                        </p:cTn>
                                        <p:tgtEl>
                                          <p:spTgt spid="1004"/>
                                        </p:tgtEl>
                                        <p:attrNameLst>
                                          <p:attrName>style.visibility</p:attrName>
                                        </p:attrNameLst>
                                      </p:cBhvr>
                                      <p:to>
                                        <p:strVal val="visible"/>
                                      </p:to>
                                    </p:set>
                                    <p:animEffect transition="in" filter="fade">
                                      <p:cBhvr>
                                        <p:cTn id="307" dur="1000"/>
                                        <p:tgtEl>
                                          <p:spTgt spid="1004"/>
                                        </p:tgtEl>
                                      </p:cBhvr>
                                    </p:animEffect>
                                  </p:childTnLst>
                                </p:cTn>
                              </p:par>
                              <p:par>
                                <p:cTn id="308" presetID="35" presetClass="path" presetSubtype="0" accel="50000" decel="50000" fill="hold" nodeType="withEffect">
                                  <p:stCondLst>
                                    <p:cond delay="2400"/>
                                  </p:stCondLst>
                                  <p:childTnLst>
                                    <p:animMotion origin="layout" path="M 0.026043955 -1.1585377E-06 L 2.2888185E-06 -1.1585377E-06 E" pathEditMode="relative" ptsTypes="">
                                      <p:cBhvr>
                                        <p:cTn id="309" dur="1000" fill="hold"/>
                                        <p:tgtEl>
                                          <p:spTgt spid="1004"/>
                                        </p:tgtEl>
                                        <p:attrNameLst>
                                          <p:attrName>ppt_x</p:attrName>
                                          <p:attrName>ppt_y</p:attrName>
                                        </p:attrNameLst>
                                      </p:cBhvr>
                                    </p:animMotion>
                                  </p:childTnLst>
                                </p:cTn>
                              </p:par>
                              <p:par>
                                <p:cTn id="310" presetID="10" presetClass="entr" presetSubtype="0" accel="50000" decel="50000" fill="hold" nodeType="withEffect">
                                  <p:stCondLst>
                                    <p:cond delay="2400"/>
                                  </p:stCondLst>
                                  <p:childTnLst>
                                    <p:set>
                                      <p:cBhvr>
                                        <p:cTn id="311" dur="1" fill="hold">
                                          <p:stCondLst>
                                            <p:cond delay="0"/>
                                          </p:stCondLst>
                                        </p:cTn>
                                        <p:tgtEl>
                                          <p:spTgt spid="1006"/>
                                        </p:tgtEl>
                                        <p:attrNameLst>
                                          <p:attrName>style.visibility</p:attrName>
                                        </p:attrNameLst>
                                      </p:cBhvr>
                                      <p:to>
                                        <p:strVal val="visible"/>
                                      </p:to>
                                    </p:set>
                                    <p:animEffect transition="in" filter="fade">
                                      <p:cBhvr>
                                        <p:cTn id="312" dur="1000"/>
                                        <p:tgtEl>
                                          <p:spTgt spid="1006"/>
                                        </p:tgtEl>
                                      </p:cBhvr>
                                    </p:animEffect>
                                  </p:childTnLst>
                                </p:cTn>
                              </p:par>
                              <p:par>
                                <p:cTn id="313" presetID="35" presetClass="path" presetSubtype="0" accel="50000" decel="50000" fill="hold" nodeType="withEffect">
                                  <p:stCondLst>
                                    <p:cond delay="2400"/>
                                  </p:stCondLst>
                                  <p:childTnLst>
                                    <p:animMotion origin="layout" path="M 0.026043955 -1.1585377E-06 L 2.2888185E-06 -1.1585377E-06 E" pathEditMode="relative" ptsTypes="">
                                      <p:cBhvr>
                                        <p:cTn id="314" dur="1000" fill="hold"/>
                                        <p:tgtEl>
                                          <p:spTgt spid="1006"/>
                                        </p:tgtEl>
                                        <p:attrNameLst>
                                          <p:attrName>ppt_x</p:attrName>
                                          <p:attrName>ppt_y</p:attrName>
                                        </p:attrNameLst>
                                      </p:cBhvr>
                                    </p:animMotion>
                                  </p:childTnLst>
                                </p:cTn>
                              </p:par>
                              <p:par>
                                <p:cTn id="315" presetID="10" presetClass="entr" presetSubtype="0" accel="50000" decel="50000" fill="hold" nodeType="withEffect">
                                  <p:stCondLst>
                                    <p:cond delay="2960"/>
                                  </p:stCondLst>
                                  <p:childTnLst>
                                    <p:set>
                                      <p:cBhvr>
                                        <p:cTn id="316" dur="1" fill="hold">
                                          <p:stCondLst>
                                            <p:cond delay="0"/>
                                          </p:stCondLst>
                                        </p:cTn>
                                        <p:tgtEl>
                                          <p:spTgt spid="1008"/>
                                        </p:tgtEl>
                                        <p:attrNameLst>
                                          <p:attrName>style.visibility</p:attrName>
                                        </p:attrNameLst>
                                      </p:cBhvr>
                                      <p:to>
                                        <p:strVal val="visible"/>
                                      </p:to>
                                    </p:set>
                                    <p:animEffect transition="in" filter="fade">
                                      <p:cBhvr>
                                        <p:cTn id="317" dur="1000"/>
                                        <p:tgtEl>
                                          <p:spTgt spid="1008"/>
                                        </p:tgtEl>
                                      </p:cBhvr>
                                    </p:animEffect>
                                  </p:childTnLst>
                                </p:cTn>
                              </p:par>
                              <p:par>
                                <p:cTn id="318" presetID="35" presetClass="path" presetSubtype="0" accel="50000" decel="50000" fill="hold" nodeType="withEffect">
                                  <p:stCondLst>
                                    <p:cond delay="2960"/>
                                  </p:stCondLst>
                                  <p:childTnLst>
                                    <p:animMotion origin="layout" path="M 0.026041666 1.7519351E-06 L 0 1.7519351E-06 E" pathEditMode="relative" ptsTypes="">
                                      <p:cBhvr>
                                        <p:cTn id="319" dur="1000" fill="hold"/>
                                        <p:tgtEl>
                                          <p:spTgt spid="1008"/>
                                        </p:tgtEl>
                                        <p:attrNameLst>
                                          <p:attrName>ppt_x</p:attrName>
                                          <p:attrName>ppt_y</p:attrName>
                                        </p:attrNameLst>
                                      </p:cBhvr>
                                    </p:animMotion>
                                  </p:childTnLst>
                                </p:cTn>
                              </p:par>
                              <p:par>
                                <p:cTn id="320" presetID="10" presetClass="entr" presetSubtype="0" accel="50000" decel="50000" fill="hold" nodeType="withEffect">
                                  <p:stCondLst>
                                    <p:cond delay="2540"/>
                                  </p:stCondLst>
                                  <p:childTnLst>
                                    <p:set>
                                      <p:cBhvr>
                                        <p:cTn id="321" dur="1" fill="hold">
                                          <p:stCondLst>
                                            <p:cond delay="0"/>
                                          </p:stCondLst>
                                        </p:cTn>
                                        <p:tgtEl>
                                          <p:spTgt spid="1010"/>
                                        </p:tgtEl>
                                        <p:attrNameLst>
                                          <p:attrName>style.visibility</p:attrName>
                                        </p:attrNameLst>
                                      </p:cBhvr>
                                      <p:to>
                                        <p:strVal val="visible"/>
                                      </p:to>
                                    </p:set>
                                    <p:animEffect transition="in" filter="fade">
                                      <p:cBhvr>
                                        <p:cTn id="322" dur="1000"/>
                                        <p:tgtEl>
                                          <p:spTgt spid="1010"/>
                                        </p:tgtEl>
                                      </p:cBhvr>
                                    </p:animEffect>
                                  </p:childTnLst>
                                </p:cTn>
                              </p:par>
                              <p:par>
                                <p:cTn id="323" presetID="35" presetClass="path" presetSubtype="0" accel="50000" decel="50000" fill="hold" nodeType="withEffect">
                                  <p:stCondLst>
                                    <p:cond delay="2540"/>
                                  </p:stCondLst>
                                  <p:childTnLst>
                                    <p:animMotion origin="layout" path="M 0.026041666 -2.3170753E-06 L 0 -2.3170753E-06 E" pathEditMode="relative" ptsTypes="">
                                      <p:cBhvr>
                                        <p:cTn id="324" dur="1000" fill="hold"/>
                                        <p:tgtEl>
                                          <p:spTgt spid="1010"/>
                                        </p:tgtEl>
                                        <p:attrNameLst>
                                          <p:attrName>ppt_x</p:attrName>
                                          <p:attrName>ppt_y</p:attrName>
                                        </p:attrNameLst>
                                      </p:cBhvr>
                                    </p:animMotion>
                                  </p:childTnLst>
                                </p:cTn>
                              </p:par>
                              <p:par>
                                <p:cTn id="325" presetID="10" presetClass="entr" presetSubtype="0" accel="50000" decel="50000" fill="hold" nodeType="withEffect">
                                  <p:stCondLst>
                                    <p:cond delay="2540"/>
                                  </p:stCondLst>
                                  <p:childTnLst>
                                    <p:set>
                                      <p:cBhvr>
                                        <p:cTn id="326" dur="1" fill="hold">
                                          <p:stCondLst>
                                            <p:cond delay="0"/>
                                          </p:stCondLst>
                                        </p:cTn>
                                        <p:tgtEl>
                                          <p:spTgt spid="1012"/>
                                        </p:tgtEl>
                                        <p:attrNameLst>
                                          <p:attrName>style.visibility</p:attrName>
                                        </p:attrNameLst>
                                      </p:cBhvr>
                                      <p:to>
                                        <p:strVal val="visible"/>
                                      </p:to>
                                    </p:set>
                                    <p:animEffect transition="in" filter="fade">
                                      <p:cBhvr>
                                        <p:cTn id="327" dur="1000"/>
                                        <p:tgtEl>
                                          <p:spTgt spid="1012"/>
                                        </p:tgtEl>
                                      </p:cBhvr>
                                    </p:animEffect>
                                  </p:childTnLst>
                                </p:cTn>
                              </p:par>
                              <p:par>
                                <p:cTn id="328" presetID="35" presetClass="path" presetSubtype="0" accel="50000" decel="50000" fill="hold" nodeType="withEffect">
                                  <p:stCondLst>
                                    <p:cond delay="2540"/>
                                  </p:stCondLst>
                                  <p:childTnLst>
                                    <p:animMotion origin="layout" path="M 0.026043955 -5.6514034E-07 L 2.2888185E-06 -5.6514034E-07 E" pathEditMode="relative" ptsTypes="">
                                      <p:cBhvr>
                                        <p:cTn id="329" dur="1000" fill="hold"/>
                                        <p:tgtEl>
                                          <p:spTgt spid="1012"/>
                                        </p:tgtEl>
                                        <p:attrNameLst>
                                          <p:attrName>ppt_x</p:attrName>
                                          <p:attrName>ppt_y</p:attrName>
                                        </p:attrNameLst>
                                      </p:cBhvr>
                                    </p:animMotion>
                                  </p:childTnLst>
                                </p:cTn>
                              </p:par>
                              <p:par>
                                <p:cTn id="330" presetID="10" presetClass="entr" presetSubtype="0" accel="50000" decel="50000" fill="hold" nodeType="withEffect">
                                  <p:stCondLst>
                                    <p:cond delay="2540"/>
                                  </p:stCondLst>
                                  <p:childTnLst>
                                    <p:set>
                                      <p:cBhvr>
                                        <p:cTn id="331" dur="1" fill="hold">
                                          <p:stCondLst>
                                            <p:cond delay="0"/>
                                          </p:stCondLst>
                                        </p:cTn>
                                        <p:tgtEl>
                                          <p:spTgt spid="1014"/>
                                        </p:tgtEl>
                                        <p:attrNameLst>
                                          <p:attrName>style.visibility</p:attrName>
                                        </p:attrNameLst>
                                      </p:cBhvr>
                                      <p:to>
                                        <p:strVal val="visible"/>
                                      </p:to>
                                    </p:set>
                                    <p:animEffect transition="in" filter="fade">
                                      <p:cBhvr>
                                        <p:cTn id="332" dur="1000"/>
                                        <p:tgtEl>
                                          <p:spTgt spid="1014"/>
                                        </p:tgtEl>
                                      </p:cBhvr>
                                    </p:animEffect>
                                  </p:childTnLst>
                                </p:cTn>
                              </p:par>
                              <p:par>
                                <p:cTn id="333" presetID="35" presetClass="path" presetSubtype="0" accel="50000" decel="50000" fill="hold" nodeType="withEffect">
                                  <p:stCondLst>
                                    <p:cond delay="2540"/>
                                  </p:stCondLst>
                                  <p:childTnLst>
                                    <p:animMotion origin="layout" path="M 0.026043955 -5.6514034E-07 L 2.2888185E-06 -5.6514034E-07 E" pathEditMode="relative" ptsTypes="">
                                      <p:cBhvr>
                                        <p:cTn id="334" dur="1000" fill="hold"/>
                                        <p:tgtEl>
                                          <p:spTgt spid="1014"/>
                                        </p:tgtEl>
                                        <p:attrNameLst>
                                          <p:attrName>ppt_x</p:attrName>
                                          <p:attrName>ppt_y</p:attrName>
                                        </p:attrNameLst>
                                      </p:cBhvr>
                                    </p:animMotion>
                                  </p:childTnLst>
                                </p:cTn>
                              </p:par>
                              <p:par>
                                <p:cTn id="335" presetID="10" presetClass="entr" presetSubtype="0" accel="50000" decel="50000" fill="hold" nodeType="withEffect">
                                  <p:stCondLst>
                                    <p:cond delay="2540"/>
                                  </p:stCondLst>
                                  <p:childTnLst>
                                    <p:set>
                                      <p:cBhvr>
                                        <p:cTn id="336" dur="1" fill="hold">
                                          <p:stCondLst>
                                            <p:cond delay="0"/>
                                          </p:stCondLst>
                                        </p:cTn>
                                        <p:tgtEl>
                                          <p:spTgt spid="1016"/>
                                        </p:tgtEl>
                                        <p:attrNameLst>
                                          <p:attrName>style.visibility</p:attrName>
                                        </p:attrNameLst>
                                      </p:cBhvr>
                                      <p:to>
                                        <p:strVal val="visible"/>
                                      </p:to>
                                    </p:set>
                                    <p:animEffect transition="in" filter="fade">
                                      <p:cBhvr>
                                        <p:cTn id="337" dur="1000"/>
                                        <p:tgtEl>
                                          <p:spTgt spid="1016"/>
                                        </p:tgtEl>
                                      </p:cBhvr>
                                    </p:animEffect>
                                  </p:childTnLst>
                                </p:cTn>
                              </p:par>
                              <p:par>
                                <p:cTn id="338" presetID="35" presetClass="path" presetSubtype="0" accel="50000" decel="50000" fill="hold" nodeType="withEffect">
                                  <p:stCondLst>
                                    <p:cond delay="2540"/>
                                  </p:stCondLst>
                                  <p:childTnLst>
                                    <p:animMotion origin="layout" path="M 0.026043955 -5.6514034E-07 L 2.2888185E-06 -5.6514034E-07 E" pathEditMode="relative" ptsTypes="">
                                      <p:cBhvr>
                                        <p:cTn id="339" dur="1000" fill="hold"/>
                                        <p:tgtEl>
                                          <p:spTgt spid="1016"/>
                                        </p:tgtEl>
                                        <p:attrNameLst>
                                          <p:attrName>ppt_x</p:attrName>
                                          <p:attrName>ppt_y</p:attrName>
                                        </p:attrNameLst>
                                      </p:cBhvr>
                                    </p:animMotion>
                                  </p:childTnLst>
                                </p:cTn>
                              </p:par>
                              <p:par>
                                <p:cTn id="340" presetID="10" presetClass="entr" presetSubtype="0" accel="50000" decel="50000" fill="hold" nodeType="withEffect">
                                  <p:stCondLst>
                                    <p:cond delay="3100"/>
                                  </p:stCondLst>
                                  <p:childTnLst>
                                    <p:set>
                                      <p:cBhvr>
                                        <p:cTn id="341" dur="1" fill="hold">
                                          <p:stCondLst>
                                            <p:cond delay="0"/>
                                          </p:stCondLst>
                                        </p:cTn>
                                        <p:tgtEl>
                                          <p:spTgt spid="1018"/>
                                        </p:tgtEl>
                                        <p:attrNameLst>
                                          <p:attrName>style.visibility</p:attrName>
                                        </p:attrNameLst>
                                      </p:cBhvr>
                                      <p:to>
                                        <p:strVal val="visible"/>
                                      </p:to>
                                    </p:set>
                                    <p:animEffect transition="in" filter="fade">
                                      <p:cBhvr>
                                        <p:cTn id="342" dur="1000"/>
                                        <p:tgtEl>
                                          <p:spTgt spid="1018"/>
                                        </p:tgtEl>
                                      </p:cBhvr>
                                    </p:animEffect>
                                  </p:childTnLst>
                                </p:cTn>
                              </p:par>
                              <p:par>
                                <p:cTn id="343" presetID="35" presetClass="path" presetSubtype="0" accel="50000" decel="50000" fill="hold" nodeType="withEffect">
                                  <p:stCondLst>
                                    <p:cond delay="3100"/>
                                  </p:stCondLst>
                                  <p:childTnLst>
                                    <p:animMotion origin="layout" path="M 0.026041666 2.3170753E-06 L 0 2.3170753E-06 E" pathEditMode="relative" ptsTypes="">
                                      <p:cBhvr>
                                        <p:cTn id="344" dur="1000" fill="hold"/>
                                        <p:tgtEl>
                                          <p:spTgt spid="1018"/>
                                        </p:tgtEl>
                                        <p:attrNameLst>
                                          <p:attrName>ppt_x</p:attrName>
                                          <p:attrName>ppt_y</p:attrName>
                                        </p:attrNameLst>
                                      </p:cBhvr>
                                    </p:animMotion>
                                  </p:childTnLst>
                                </p:cTn>
                              </p:par>
                              <p:par>
                                <p:cTn id="345" presetID="10" presetClass="entr" presetSubtype="0" accel="50000" decel="50000" fill="hold" nodeType="withEffect">
                                  <p:stCondLst>
                                    <p:cond delay="2680"/>
                                  </p:stCondLst>
                                  <p:childTnLst>
                                    <p:set>
                                      <p:cBhvr>
                                        <p:cTn id="346" dur="1" fill="hold">
                                          <p:stCondLst>
                                            <p:cond delay="0"/>
                                          </p:stCondLst>
                                        </p:cTn>
                                        <p:tgtEl>
                                          <p:spTgt spid="1020"/>
                                        </p:tgtEl>
                                        <p:attrNameLst>
                                          <p:attrName>style.visibility</p:attrName>
                                        </p:attrNameLst>
                                      </p:cBhvr>
                                      <p:to>
                                        <p:strVal val="visible"/>
                                      </p:to>
                                    </p:set>
                                    <p:animEffect transition="in" filter="fade">
                                      <p:cBhvr>
                                        <p:cTn id="347" dur="1000"/>
                                        <p:tgtEl>
                                          <p:spTgt spid="1020"/>
                                        </p:tgtEl>
                                      </p:cBhvr>
                                    </p:animEffect>
                                  </p:childTnLst>
                                </p:cTn>
                              </p:par>
                              <p:par>
                                <p:cTn id="348" presetID="35" presetClass="path" presetSubtype="0" accel="50000" decel="50000" fill="hold" nodeType="withEffect">
                                  <p:stCondLst>
                                    <p:cond delay="2680"/>
                                  </p:stCondLst>
                                  <p:childTnLst>
                                    <p:animMotion origin="layout" path="M 0.026041666 -1.7519351E-06 L 0 -1.7519351E-06 E" pathEditMode="relative" ptsTypes="">
                                      <p:cBhvr>
                                        <p:cTn id="349" dur="1000" fill="hold"/>
                                        <p:tgtEl>
                                          <p:spTgt spid="1020"/>
                                        </p:tgtEl>
                                        <p:attrNameLst>
                                          <p:attrName>ppt_x</p:attrName>
                                          <p:attrName>ppt_y</p:attrName>
                                        </p:attrNameLst>
                                      </p:cBhvr>
                                    </p:animMotion>
                                  </p:childTnLst>
                                </p:cTn>
                              </p:par>
                              <p:par>
                                <p:cTn id="350" presetID="10" presetClass="entr" presetSubtype="0" accel="50000" decel="50000" fill="hold" nodeType="withEffect">
                                  <p:stCondLst>
                                    <p:cond delay="2680"/>
                                  </p:stCondLst>
                                  <p:childTnLst>
                                    <p:set>
                                      <p:cBhvr>
                                        <p:cTn id="351" dur="1" fill="hold">
                                          <p:stCondLst>
                                            <p:cond delay="0"/>
                                          </p:stCondLst>
                                        </p:cTn>
                                        <p:tgtEl>
                                          <p:spTgt spid="1022"/>
                                        </p:tgtEl>
                                        <p:attrNameLst>
                                          <p:attrName>style.visibility</p:attrName>
                                        </p:attrNameLst>
                                      </p:cBhvr>
                                      <p:to>
                                        <p:strVal val="visible"/>
                                      </p:to>
                                    </p:set>
                                    <p:animEffect transition="in" filter="fade">
                                      <p:cBhvr>
                                        <p:cTn id="352" dur="1000"/>
                                        <p:tgtEl>
                                          <p:spTgt spid="1022"/>
                                        </p:tgtEl>
                                      </p:cBhvr>
                                    </p:animEffect>
                                  </p:childTnLst>
                                </p:cTn>
                              </p:par>
                              <p:par>
                                <p:cTn id="353" presetID="35" presetClass="path" presetSubtype="0" accel="50000" decel="50000" fill="hold" nodeType="withEffect">
                                  <p:stCondLst>
                                    <p:cond delay="2680"/>
                                  </p:stCondLst>
                                  <p:childTnLst>
                                    <p:animMotion origin="layout" path="M 0.026043955 0 L 2.2888185E-06 0 E" pathEditMode="relative" ptsTypes="">
                                      <p:cBhvr>
                                        <p:cTn id="354" dur="1000" fill="hold"/>
                                        <p:tgtEl>
                                          <p:spTgt spid="1022"/>
                                        </p:tgtEl>
                                        <p:attrNameLst>
                                          <p:attrName>ppt_x</p:attrName>
                                          <p:attrName>ppt_y</p:attrName>
                                        </p:attrNameLst>
                                      </p:cBhvr>
                                    </p:animMotion>
                                  </p:childTnLst>
                                </p:cTn>
                              </p:par>
                              <p:par>
                                <p:cTn id="355" presetID="10" presetClass="entr" presetSubtype="0" accel="50000" decel="50000" fill="hold" nodeType="withEffect">
                                  <p:stCondLst>
                                    <p:cond delay="2680"/>
                                  </p:stCondLst>
                                  <p:childTnLst>
                                    <p:set>
                                      <p:cBhvr>
                                        <p:cTn id="356" dur="1" fill="hold">
                                          <p:stCondLst>
                                            <p:cond delay="0"/>
                                          </p:stCondLst>
                                        </p:cTn>
                                        <p:tgtEl>
                                          <p:spTgt spid="1024"/>
                                        </p:tgtEl>
                                        <p:attrNameLst>
                                          <p:attrName>style.visibility</p:attrName>
                                        </p:attrNameLst>
                                      </p:cBhvr>
                                      <p:to>
                                        <p:strVal val="visible"/>
                                      </p:to>
                                    </p:set>
                                    <p:animEffect transition="in" filter="fade">
                                      <p:cBhvr>
                                        <p:cTn id="357" dur="1000"/>
                                        <p:tgtEl>
                                          <p:spTgt spid="1024"/>
                                        </p:tgtEl>
                                      </p:cBhvr>
                                    </p:animEffect>
                                  </p:childTnLst>
                                </p:cTn>
                              </p:par>
                              <p:par>
                                <p:cTn id="358" presetID="35" presetClass="path" presetSubtype="0" accel="50000" decel="50000" fill="hold" nodeType="withEffect">
                                  <p:stCondLst>
                                    <p:cond delay="2680"/>
                                  </p:stCondLst>
                                  <p:childTnLst>
                                    <p:animMotion origin="layout" path="M 0.026043955 0 L 2.2888185E-06 0 E" pathEditMode="relative" ptsTypes="">
                                      <p:cBhvr>
                                        <p:cTn id="359" dur="1000" fill="hold"/>
                                        <p:tgtEl>
                                          <p:spTgt spid="1024"/>
                                        </p:tgtEl>
                                        <p:attrNameLst>
                                          <p:attrName>ppt_x</p:attrName>
                                          <p:attrName>ppt_y</p:attrName>
                                        </p:attrNameLst>
                                      </p:cBhvr>
                                    </p:animMotion>
                                  </p:childTnLst>
                                </p:cTn>
                              </p:par>
                              <p:par>
                                <p:cTn id="360" presetID="10" presetClass="entr" presetSubtype="0" accel="50000" decel="50000" fill="hold" nodeType="withEffect">
                                  <p:stCondLst>
                                    <p:cond delay="2680"/>
                                  </p:stCondLst>
                                  <p:childTnLst>
                                    <p:set>
                                      <p:cBhvr>
                                        <p:cTn id="361" dur="1" fill="hold">
                                          <p:stCondLst>
                                            <p:cond delay="0"/>
                                          </p:stCondLst>
                                        </p:cTn>
                                        <p:tgtEl>
                                          <p:spTgt spid="1026"/>
                                        </p:tgtEl>
                                        <p:attrNameLst>
                                          <p:attrName>style.visibility</p:attrName>
                                        </p:attrNameLst>
                                      </p:cBhvr>
                                      <p:to>
                                        <p:strVal val="visible"/>
                                      </p:to>
                                    </p:set>
                                    <p:animEffect transition="in" filter="fade">
                                      <p:cBhvr>
                                        <p:cTn id="362" dur="1000"/>
                                        <p:tgtEl>
                                          <p:spTgt spid="1026"/>
                                        </p:tgtEl>
                                      </p:cBhvr>
                                    </p:animEffect>
                                  </p:childTnLst>
                                </p:cTn>
                              </p:par>
                              <p:par>
                                <p:cTn id="363" presetID="35" presetClass="path" presetSubtype="0" accel="50000" decel="50000" fill="hold" nodeType="withEffect">
                                  <p:stCondLst>
                                    <p:cond delay="2680"/>
                                  </p:stCondLst>
                                  <p:childTnLst>
                                    <p:animMotion origin="layout" path="M 0.026043955 0 L 2.2888185E-06 0 E" pathEditMode="relative" ptsTypes="">
                                      <p:cBhvr>
                                        <p:cTn id="364" dur="1000" fill="hold"/>
                                        <p:tgtEl>
                                          <p:spTgt spid="1026"/>
                                        </p:tgtEl>
                                        <p:attrNameLst>
                                          <p:attrName>ppt_x</p:attrName>
                                          <p:attrName>ppt_y</p:attrName>
                                        </p:attrNameLst>
                                      </p:cBhvr>
                                    </p:animMotion>
                                  </p:childTnLst>
                                </p:cTn>
                              </p:par>
                              <p:par>
                                <p:cTn id="365" presetID="10" presetClass="entr" presetSubtype="0" accel="50000" decel="50000" fill="hold" nodeType="withEffect">
                                  <p:stCondLst>
                                    <p:cond delay="300"/>
                                  </p:stCondLst>
                                  <p:childTnLst>
                                    <p:set>
                                      <p:cBhvr>
                                        <p:cTn id="366" dur="1" fill="hold">
                                          <p:stCondLst>
                                            <p:cond delay="0"/>
                                          </p:stCondLst>
                                        </p:cTn>
                                        <p:tgtEl>
                                          <p:spTgt spid="1028"/>
                                        </p:tgtEl>
                                        <p:attrNameLst>
                                          <p:attrName>style.visibility</p:attrName>
                                        </p:attrNameLst>
                                      </p:cBhvr>
                                      <p:to>
                                        <p:strVal val="visible"/>
                                      </p:to>
                                    </p:set>
                                    <p:animEffect transition="in" filter="fade">
                                      <p:cBhvr>
                                        <p:cTn id="367" dur="1000"/>
                                        <p:tgtEl>
                                          <p:spTgt spid="1028"/>
                                        </p:tgtEl>
                                      </p:cBhvr>
                                    </p:animEffect>
                                  </p:childTnLst>
                                </p:cTn>
                              </p:par>
                              <p:par>
                                <p:cTn id="368" presetID="35" presetClass="path" presetSubtype="0" accel="50000" decel="50000" fill="hold" nodeType="withEffect">
                                  <p:stCondLst>
                                    <p:cond delay="300"/>
                                  </p:stCondLst>
                                  <p:childTnLst>
                                    <p:animMotion origin="layout" path="M 0.026041666 0 L 0 0 E" pathEditMode="relative" ptsTypes="">
                                      <p:cBhvr>
                                        <p:cTn id="369" dur="1000" fill="hold"/>
                                        <p:tgtEl>
                                          <p:spTgt spid="1028"/>
                                        </p:tgtEl>
                                        <p:attrNameLst>
                                          <p:attrName>ppt_x</p:attrName>
                                          <p:attrName>ppt_y</p:attrName>
                                        </p:attrNameLst>
                                      </p:cBhvr>
                                    </p:animMotion>
                                  </p:childTnLst>
                                </p:cTn>
                              </p:par>
                              <p:par>
                                <p:cTn id="370" presetID="10" presetClass="entr" presetSubtype="0" accel="50000" decel="50000" fill="hold" nodeType="withEffect">
                                  <p:stCondLst>
                                    <p:cond delay="500"/>
                                  </p:stCondLst>
                                  <p:childTnLst>
                                    <p:set>
                                      <p:cBhvr>
                                        <p:cTn id="371" dur="1" fill="hold">
                                          <p:stCondLst>
                                            <p:cond delay="0"/>
                                          </p:stCondLst>
                                        </p:cTn>
                                        <p:tgtEl>
                                          <p:spTgt spid="1030"/>
                                        </p:tgtEl>
                                        <p:attrNameLst>
                                          <p:attrName>style.visibility</p:attrName>
                                        </p:attrNameLst>
                                      </p:cBhvr>
                                      <p:to>
                                        <p:strVal val="visible"/>
                                      </p:to>
                                    </p:set>
                                    <p:animEffect transition="in" filter="fade">
                                      <p:cBhvr>
                                        <p:cTn id="372" dur="1000"/>
                                        <p:tgtEl>
                                          <p:spTgt spid="1030"/>
                                        </p:tgtEl>
                                      </p:cBhvr>
                                    </p:animEffect>
                                  </p:childTnLst>
                                </p:cTn>
                              </p:par>
                              <p:par>
                                <p:cTn id="373" presetID="35" presetClass="path" presetSubtype="0" accel="50000" decel="50000" fill="hold" nodeType="withEffect">
                                  <p:stCondLst>
                                    <p:cond delay="500"/>
                                  </p:stCondLst>
                                  <p:childTnLst>
                                    <p:animMotion origin="layout" path="M 0.026041666 0 L 0 0 E" pathEditMode="relative" ptsTypes="">
                                      <p:cBhvr>
                                        <p:cTn id="374" dur="1000" fill="hold"/>
                                        <p:tgtEl>
                                          <p:spTgt spid="10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0"/>
      <p:bldP spid="886" grpId="0"/>
      <p:bldP spid="888" grpId="0"/>
      <p:bldP spid="890" grpId="0"/>
      <p:bldP spid="892" grpId="0"/>
      <p:bldP spid="894" grpId="0"/>
      <p:bldP spid="896" grpId="0"/>
      <p:bldP spid="898" grpId="0"/>
      <p:bldP spid="900" grpId="0"/>
      <p:bldP spid="902" grpId="0"/>
      <p:bldP spid="904" grpId="0"/>
      <p:bldP spid="906" grpId="0"/>
      <p:bldP spid="908" grpId="0"/>
      <p:bldP spid="910" grpId="0"/>
      <p:bldP spid="912" grpId="0"/>
      <p:bldP spid="914" grpId="0"/>
      <p:bldP spid="916" grpId="0"/>
      <p:bldP spid="918" grpId="0"/>
      <p:bldP spid="920" grpId="0"/>
      <p:bldP spid="922" grpId="0"/>
      <p:bldP spid="924" grpId="0"/>
      <p:bldP spid="926" grpId="0"/>
      <p:bldP spid="928" grpId="0"/>
      <p:bldP spid="930" grpId="0"/>
      <p:bldP spid="932" grpId="0"/>
      <p:bldP spid="934" grpId="0"/>
      <p:bldP spid="936" grpId="0"/>
      <p:bldP spid="938" grpId="0"/>
      <p:bldP spid="940" grpId="0"/>
      <p:bldP spid="942" grpId="0"/>
      <p:bldP spid="944" grpId="0"/>
      <p:bldP spid="946" grpId="0"/>
      <p:bldP spid="948" grpId="0"/>
      <p:bldP spid="950" grpId="0"/>
      <p:bldP spid="952" grpId="0"/>
      <p:bldP spid="954" grpId="0"/>
      <p:bldP spid="956" grpId="0"/>
      <p:bldP spid="958" grpId="0"/>
      <p:bldP spid="960" grpId="0"/>
      <p:bldP spid="962" grpId="0"/>
      <p:bldP spid="964" grpId="0"/>
      <p:bldP spid="966" grpId="0"/>
      <p:bldP spid="968" grpId="0"/>
      <p:bldP spid="970" grpId="0"/>
      <p:bldP spid="972" grpId="0"/>
      <p:bldP spid="974" grpId="0"/>
      <p:bldP spid="976" grpId="0"/>
      <p:bldP spid="978" grpId="0"/>
      <p:bldP spid="980" grpId="0"/>
      <p:bldP spid="982" grpId="0"/>
      <p:bldP spid="984" grpId="0"/>
      <p:bldP spid="986" grpId="0"/>
      <p:bldP spid="988" grpId="0"/>
      <p:bldP spid="990" grpId="0"/>
      <p:bldP spid="992" grpId="0"/>
      <p:bldP spid="994" grpId="0"/>
      <p:bldP spid="996" grpId="0"/>
      <p:bldP spid="998" grpId="0"/>
      <p:bldP spid="1000" grpId="0"/>
      <p:bldP spid="1002" grpId="0"/>
      <p:bldP spid="1004" grpId="0"/>
      <p:bldP spid="1006" grpId="0"/>
      <p:bldP spid="1008" grpId="0"/>
      <p:bldP spid="1010" grpId="0"/>
      <p:bldP spid="1012" grpId="0"/>
      <p:bldP spid="1014" grpId="0"/>
      <p:bldP spid="1016" grpId="0"/>
      <p:bldP spid="1018" grpId="0"/>
      <p:bldP spid="1020" grpId="0"/>
      <p:bldP spid="1022" grpId="0"/>
      <p:bldP spid="1024" grpId="0"/>
      <p:bldP spid="1026" grpId="0"/>
      <p:bldP spid="1028" grpId="0"/>
      <p:bldP spid="10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103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571500" y="571500"/>
            <a:ext cx="17145000" cy="9144000"/>
          </a:xfrm>
          <a:prstGeom prst="rect">
            <a:avLst/>
          </a:prstGeom>
          <a:effectLst>
            <a:outerShdw blurRad="285750" dir="2700000" algn="ctr" rotWithShape="0">
              <a:srgbClr val="000000">
                <a:alpha val="40000"/>
              </a:srgbClr>
            </a:outerShdw>
          </a:effectLst>
        </p:spPr>
      </p:pic>
      <p:pic>
        <p:nvPicPr>
          <p:cNvPr id="1037" name="coverimage">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4">
            <a:alphaModFix/>
          </a:blip>
          <a:stretch/>
        </p:blipFill>
        <p:spPr>
          <a:xfrm>
            <a:off x="571500" y="571500"/>
            <a:ext cx="17145000" cy="9144000"/>
          </a:xfrm>
          <a:prstGeom prst="rect">
            <a:avLst/>
          </a:prstGeom>
          <a:effectLst>
            <a:outerShdw blurRad="285750" dir="2700000" algn="ctr" rotWithShape="0">
              <a:srgbClr val="000000">
                <a:alpha val="40000"/>
              </a:srgbClr>
            </a:outerShdw>
          </a:effectLst>
        </p:spPr>
      </p:pic>
      <p:pic>
        <p:nvPicPr>
          <p:cNvPr id="1039"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mt="60000"/>
          </a:blip>
          <a:stretch/>
        </p:blipFill>
        <p:spPr>
          <a:xfrm>
            <a:off x="571500" y="571500"/>
            <a:ext cx="17145000" cy="9144000"/>
          </a:xfrm>
          <a:prstGeom prst="rect">
            <a:avLst/>
          </a:prstGeom>
        </p:spPr>
      </p:pic>
      <p:pic>
        <p:nvPicPr>
          <p:cNvPr id="1041" name="logoNodec78db964-1fab-42ad-867d-920c8c03af61">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143000" y="2190464"/>
            <a:ext cx="1009650" cy="1009650"/>
          </a:xfrm>
          <a:prstGeom prst="rect">
            <a:avLst/>
          </a:prstGeom>
        </p:spPr>
      </p:pic>
      <p:sp>
        <p:nvSpPr>
          <p:cNvPr id="1043" name="Title 3">
            <a:extLst>
              <a:ext uri="{FF2B5EF4-FFF2-40B4-BE49-F238E27FC236}">
                <a16:creationId xmlns:a16="http://schemas.microsoft.com/office/drawing/2014/main" id="{111B4A49-B930-4A89-A1CD-6CA2B3D95AED}"/>
              </a:ext>
            </a:extLst>
          </p:cNvPr>
          <p:cNvSpPr txBox="1"/>
          <p:nvPr/>
        </p:nvSpPr>
        <p:spPr>
          <a:xfrm>
            <a:off x="1143000" y="3773996"/>
            <a:ext cx="13444538" cy="1714500"/>
          </a:xfrm>
          <a:prstGeom prst="rect">
            <a:avLst/>
          </a:prstGeom>
          <a:noFill/>
        </p:spPr>
        <p:txBody>
          <a:bodyPr vertOverflow="clip" horzOverflow="clip" wrap="square" lIns="0" tIns="0" rIns="0" bIns="0" rtlCol="0" anchor="t">
            <a:spAutoFit/>
          </a:bodyPr>
          <a:lstStyle/>
          <a:p>
            <a:pPr algn="l">
              <a:lnSpc>
                <a:spcPts val="6696"/>
              </a:lnSpc>
            </a:pPr>
            <a:r>
              <a:rPr lang="en-US" sz="5400" b="1" spc="-189" dirty="0">
                <a:solidFill>
                  <a:srgbClr val="FFFFFF">
                    <a:alpha val="100000"/>
                  </a:srgbClr>
                </a:solidFill>
                <a:latin typeface="Montserrat" panose="00000700000000000000" pitchFamily="2" charset="0"/>
              </a:rPr>
              <a:t>Join us in shaping the future of Touch Football</a:t>
            </a:r>
          </a:p>
        </p:txBody>
      </p:sp>
      <p:sp>
        <p:nvSpPr>
          <p:cNvPr id="1045" name="SubTitle">
            <a:extLst>
              <a:ext uri="{FF2B5EF4-FFF2-40B4-BE49-F238E27FC236}">
                <a16:creationId xmlns:a16="http://schemas.microsoft.com/office/drawing/2014/main" id="{111B4A49-B930-4A89-A1CD-6CA2B3D95AED}"/>
              </a:ext>
            </a:extLst>
          </p:cNvPr>
          <p:cNvSpPr txBox="1"/>
          <p:nvPr/>
        </p:nvSpPr>
        <p:spPr>
          <a:xfrm>
            <a:off x="1143000" y="5664994"/>
            <a:ext cx="13444538" cy="1228725"/>
          </a:xfrm>
          <a:prstGeom prst="rect">
            <a:avLst/>
          </a:prstGeom>
          <a:noFill/>
        </p:spPr>
        <p:txBody>
          <a:bodyPr vertOverflow="clip" horzOverflow="clip" wrap="square" lIns="0" tIns="0" rIns="0" bIns="0" rtlCol="0" anchor="t">
            <a:spAutoFit/>
          </a:bodyPr>
          <a:lstStyle/>
          <a:p>
            <a:pPr algn="ctr">
              <a:lnSpc>
                <a:spcPts val="3192"/>
              </a:lnSpc>
            </a:pPr>
            <a:r>
              <a:rPr lang="en-US" sz="2100" spc="-21" dirty="0">
                <a:solidFill>
                  <a:srgbClr val="FFFFFF">
                    <a:alpha val="100000"/>
                  </a:srgbClr>
                </a:solidFill>
                <a:latin typeface="Open Sans" panose="00000700000000000000" pitchFamily="2" charset="0"/>
              </a:rPr>
              <a:t>Touch Football Australia calls upon all stakeholders to actively participate in this strategic blueprint. Your engagement is essential in fostering innovation, inclusivity, and sustainable growth for Touch Football across Australia and into the future.</a:t>
            </a:r>
          </a:p>
        </p:txBody>
      </p:sp>
      <p:sp>
        <p:nvSpPr>
          <p:cNvPr id="1047" name="SubTitle">
            <a:extLst>
              <a:ext uri="{FF2B5EF4-FFF2-40B4-BE49-F238E27FC236}">
                <a16:creationId xmlns:a16="http://schemas.microsoft.com/office/drawing/2014/main" id="{111B4A49-B930-4A89-A1CD-6CA2B3D95AED}"/>
              </a:ext>
            </a:extLst>
          </p:cNvPr>
          <p:cNvSpPr txBox="1"/>
          <p:nvPr/>
        </p:nvSpPr>
        <p:spPr>
          <a:xfrm>
            <a:off x="1143000" y="7691247"/>
            <a:ext cx="13444538" cy="419100"/>
          </a:xfrm>
          <a:prstGeom prst="rect">
            <a:avLst/>
          </a:prstGeom>
          <a:noFill/>
        </p:spPr>
        <p:txBody>
          <a:bodyPr vertOverflow="clip" horzOverflow="clip" wrap="square" lIns="0" tIns="0" rIns="0" bIns="0" rtlCol="0" anchor="t">
            <a:spAutoFit/>
          </a:bodyPr>
          <a:lstStyle/>
          <a:p>
            <a:pPr algn="ctr">
              <a:lnSpc>
                <a:spcPts val="3192"/>
              </a:lnSpc>
            </a:pPr>
            <a:r>
              <a:rPr lang="en-US" sz="2100" spc="-21" dirty="0">
                <a:solidFill>
                  <a:srgbClr val="FFFFFF">
                    <a:alpha val="100000"/>
                  </a:srgbClr>
                </a:solidFill>
                <a:latin typeface="Open Sans" panose="00000700000000000000" pitchFamily="2" charset="0"/>
              </a:rPr>
              <a:t>Thank you</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1000"/>
                                        <p:tgtEl>
                                          <p:spTgt spid="1035"/>
                                        </p:tgtEl>
                                      </p:cBhvr>
                                    </p:animEffect>
                                  </p:childTnLst>
                                </p:cTn>
                              </p:par>
                              <p:par>
                                <p:cTn id="8" presetID="35" presetClass="path" presetSubtype="0" accel="50000" decel="50000" fill="hold" nodeType="withEffect">
                                  <p:stCondLst>
                                    <p:cond delay="0"/>
                                  </p:stCondLst>
                                  <p:childTnLst>
                                    <p:animMotion origin="layout" path="M 0.026041666 0 L 0 0 E" pathEditMode="relative" ptsTypes="">
                                      <p:cBhvr>
                                        <p:cTn id="9" dur="1000" fill="hold"/>
                                        <p:tgtEl>
                                          <p:spTgt spid="1035"/>
                                        </p:tgtEl>
                                        <p:attrNameLst>
                                          <p:attrName>ppt_x</p:attrName>
                                          <p:attrName>ppt_y</p:attrName>
                                        </p:attrNameLst>
                                      </p:cBhvr>
                                    </p:animMotion>
                                  </p:childTnLst>
                                </p:cTn>
                              </p:par>
                              <p:par>
                                <p:cTn id="10" presetID="10" presetClass="entr" presetSubtype="0" accel="50000" decel="50000" fill="hold" nodeType="with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par>
                                <p:cTn id="13" presetID="35" presetClass="path" presetSubtype="0" accel="50000" decel="50000" fill="hold" nodeType="withEffect">
                                  <p:stCondLst>
                                    <p:cond delay="0"/>
                                  </p:stCondLst>
                                  <p:childTnLst>
                                    <p:animMotion origin="layout" path="M 0.026041666 0 L 0 0 E" pathEditMode="relative" ptsTypes="">
                                      <p:cBhvr>
                                        <p:cTn id="14" dur="1000" fill="hold"/>
                                        <p:tgtEl>
                                          <p:spTgt spid="1037"/>
                                        </p:tgtEl>
                                        <p:attrNameLst>
                                          <p:attrName>ppt_x</p:attrName>
                                          <p:attrName>ppt_y</p:attrName>
                                        </p:attrNameLst>
                                      </p:cBhvr>
                                    </p:animMotion>
                                  </p:childTnLst>
                                </p:cTn>
                              </p:par>
                              <p:par>
                                <p:cTn id="15" presetID="10" presetClass="entr" presetSubtype="0" accel="50000" decel="50000"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Effect transition="in" filter="fade">
                                      <p:cBhvr>
                                        <p:cTn id="17" dur="1000"/>
                                        <p:tgtEl>
                                          <p:spTgt spid="1039"/>
                                        </p:tgtEl>
                                      </p:cBhvr>
                                    </p:animEffect>
                                  </p:childTnLst>
                                </p:cTn>
                              </p:par>
                              <p:par>
                                <p:cTn id="18" presetID="35" presetClass="path" presetSubtype="0" accel="50000" decel="50000" fill="hold" nodeType="withEffect">
                                  <p:stCondLst>
                                    <p:cond delay="0"/>
                                  </p:stCondLst>
                                  <p:childTnLst>
                                    <p:animMotion origin="layout" path="M 0.026041666 0 L 0 0 E" pathEditMode="relative" ptsTypes="">
                                      <p:cBhvr>
                                        <p:cTn id="19" dur="1000" fill="hold"/>
                                        <p:tgtEl>
                                          <p:spTgt spid="1039"/>
                                        </p:tgtEl>
                                        <p:attrNameLst>
                                          <p:attrName>ppt_x</p:attrName>
                                          <p:attrName>ppt_y</p:attrName>
                                        </p:attrNameLst>
                                      </p:cBhvr>
                                    </p:animMotion>
                                  </p:childTnLst>
                                </p:cTn>
                              </p:par>
                              <p:par>
                                <p:cTn id="20" presetID="10" presetClass="entr" presetSubtype="0" accel="50000" decel="50000" fill="hold" nodeType="withEffect">
                                  <p:stCondLst>
                                    <p:cond delay="300"/>
                                  </p:stCondLst>
                                  <p:childTnLst>
                                    <p:set>
                                      <p:cBhvr>
                                        <p:cTn id="21" dur="1" fill="hold">
                                          <p:stCondLst>
                                            <p:cond delay="0"/>
                                          </p:stCondLst>
                                        </p:cTn>
                                        <p:tgtEl>
                                          <p:spTgt spid="1041"/>
                                        </p:tgtEl>
                                        <p:attrNameLst>
                                          <p:attrName>style.visibility</p:attrName>
                                        </p:attrNameLst>
                                      </p:cBhvr>
                                      <p:to>
                                        <p:strVal val="visible"/>
                                      </p:to>
                                    </p:set>
                                    <p:animEffect transition="in" filter="fade">
                                      <p:cBhvr>
                                        <p:cTn id="22" dur="1000"/>
                                        <p:tgtEl>
                                          <p:spTgt spid="1041"/>
                                        </p:tgtEl>
                                      </p:cBhvr>
                                    </p:animEffect>
                                  </p:childTnLst>
                                </p:cTn>
                              </p:par>
                              <p:par>
                                <p:cTn id="23" presetID="35" presetClass="path" presetSubtype="0" accel="50000" decel="50000" fill="hold" nodeType="withEffect">
                                  <p:stCondLst>
                                    <p:cond delay="300"/>
                                  </p:stCondLst>
                                  <p:childTnLst>
                                    <p:animMotion origin="layout" path="M 0.026041666 -1.1585377E-06 L 0 -1.1585377E-06 E" pathEditMode="relative" ptsTypes="">
                                      <p:cBhvr>
                                        <p:cTn id="24" dur="1000" fill="hold"/>
                                        <p:tgtEl>
                                          <p:spTgt spid="1041"/>
                                        </p:tgtEl>
                                        <p:attrNameLst>
                                          <p:attrName>ppt_x</p:attrName>
                                          <p:attrName>ppt_y</p:attrName>
                                        </p:attrNameLst>
                                      </p:cBhvr>
                                    </p:animMotion>
                                  </p:childTnLst>
                                </p:cTn>
                              </p:par>
                              <p:par>
                                <p:cTn id="25" presetID="10" presetClass="entr" presetSubtype="0" accel="50000" decel="50000" fill="hold" nodeType="withEffect">
                                  <p:stCondLst>
                                    <p:cond delay="700"/>
                                  </p:stCondLst>
                                  <p:childTnLst>
                                    <p:set>
                                      <p:cBhvr>
                                        <p:cTn id="26" dur="1" fill="hold">
                                          <p:stCondLst>
                                            <p:cond delay="0"/>
                                          </p:stCondLst>
                                        </p:cTn>
                                        <p:tgtEl>
                                          <p:spTgt spid="1043"/>
                                        </p:tgtEl>
                                        <p:attrNameLst>
                                          <p:attrName>style.visibility</p:attrName>
                                        </p:attrNameLst>
                                      </p:cBhvr>
                                      <p:to>
                                        <p:strVal val="visible"/>
                                      </p:to>
                                    </p:set>
                                    <p:animEffect transition="in" filter="fade">
                                      <p:cBhvr>
                                        <p:cTn id="27" dur="1000"/>
                                        <p:tgtEl>
                                          <p:spTgt spid="1043"/>
                                        </p:tgtEl>
                                      </p:cBhvr>
                                    </p:animEffect>
                                  </p:childTnLst>
                                </p:cTn>
                              </p:par>
                              <p:par>
                                <p:cTn id="28" presetID="35" presetClass="path" presetSubtype="0" accel="50000" decel="50000" fill="hold" nodeType="withEffect">
                                  <p:stCondLst>
                                    <p:cond delay="700"/>
                                  </p:stCondLst>
                                  <p:childTnLst>
                                    <p:animMotion origin="layout" path="M 0.026041666 -1.1585377E-06 L 0 -1.1585377E-06 E" pathEditMode="relative" ptsTypes="">
                                      <p:cBhvr>
                                        <p:cTn id="29" dur="1000" fill="hold"/>
                                        <p:tgtEl>
                                          <p:spTgt spid="1043"/>
                                        </p:tgtEl>
                                        <p:attrNameLst>
                                          <p:attrName>ppt_x</p:attrName>
                                          <p:attrName>ppt_y</p:attrName>
                                        </p:attrNameLst>
                                      </p:cBhvr>
                                    </p:animMotion>
                                  </p:childTnLst>
                                </p:cTn>
                              </p:par>
                              <p:par>
                                <p:cTn id="30" presetID="10" presetClass="entr" presetSubtype="0" accel="50000" decel="50000" fill="hold" nodeType="withEffect">
                                  <p:stCondLst>
                                    <p:cond delay="900"/>
                                  </p:stCondLst>
                                  <p:childTnLst>
                                    <p:set>
                                      <p:cBhvr>
                                        <p:cTn id="31" dur="1" fill="hold">
                                          <p:stCondLst>
                                            <p:cond delay="0"/>
                                          </p:stCondLst>
                                        </p:cTn>
                                        <p:tgtEl>
                                          <p:spTgt spid="1045"/>
                                        </p:tgtEl>
                                        <p:attrNameLst>
                                          <p:attrName>style.visibility</p:attrName>
                                        </p:attrNameLst>
                                      </p:cBhvr>
                                      <p:to>
                                        <p:strVal val="visible"/>
                                      </p:to>
                                    </p:set>
                                    <p:animEffect transition="in" filter="fade">
                                      <p:cBhvr>
                                        <p:cTn id="32" dur="1000"/>
                                        <p:tgtEl>
                                          <p:spTgt spid="1045"/>
                                        </p:tgtEl>
                                      </p:cBhvr>
                                    </p:animEffect>
                                  </p:childTnLst>
                                </p:cTn>
                              </p:par>
                              <p:par>
                                <p:cTn id="33" presetID="35" presetClass="path" presetSubtype="0" accel="50000" decel="50000" fill="hold" nodeType="withEffect">
                                  <p:stCondLst>
                                    <p:cond delay="900"/>
                                  </p:stCondLst>
                                  <p:childTnLst>
                                    <p:animMotion origin="layout" path="M 0.026041666 0 L 0 0 E" pathEditMode="relative" ptsTypes="">
                                      <p:cBhvr>
                                        <p:cTn id="34" dur="1000" fill="hold"/>
                                        <p:tgtEl>
                                          <p:spTgt spid="1045"/>
                                        </p:tgtEl>
                                        <p:attrNameLst>
                                          <p:attrName>ppt_x</p:attrName>
                                          <p:attrName>ppt_y</p:attrName>
                                        </p:attrNameLst>
                                      </p:cBhvr>
                                    </p:animMotion>
                                  </p:childTnLst>
                                </p:cTn>
                              </p:par>
                              <p:par>
                                <p:cTn id="35" presetID="10" presetClass="entr" presetSubtype="0" accel="50000" decel="50000" fill="hold" nodeType="withEffect">
                                  <p:stCondLst>
                                    <p:cond delay="900"/>
                                  </p:stCondLst>
                                  <p:childTnLst>
                                    <p:set>
                                      <p:cBhvr>
                                        <p:cTn id="36" dur="1" fill="hold">
                                          <p:stCondLst>
                                            <p:cond delay="0"/>
                                          </p:stCondLst>
                                        </p:cTn>
                                        <p:tgtEl>
                                          <p:spTgt spid="1047"/>
                                        </p:tgtEl>
                                        <p:attrNameLst>
                                          <p:attrName>style.visibility</p:attrName>
                                        </p:attrNameLst>
                                      </p:cBhvr>
                                      <p:to>
                                        <p:strVal val="visible"/>
                                      </p:to>
                                    </p:set>
                                    <p:animEffect transition="in" filter="fade">
                                      <p:cBhvr>
                                        <p:cTn id="37" dur="1000"/>
                                        <p:tgtEl>
                                          <p:spTgt spid="1047"/>
                                        </p:tgtEl>
                                      </p:cBhvr>
                                    </p:animEffect>
                                  </p:childTnLst>
                                </p:cTn>
                              </p:par>
                              <p:par>
                                <p:cTn id="38" presetID="35" presetClass="path" presetSubtype="0" accel="50000" decel="50000" fill="hold" nodeType="withEffect">
                                  <p:stCondLst>
                                    <p:cond delay="900"/>
                                  </p:stCondLst>
                                  <p:childTnLst>
                                    <p:animMotion origin="layout" path="M 0.026041666 4.0690106E-06 L 0 4.0690106E-06 E" pathEditMode="relative" ptsTypes="">
                                      <p:cBhvr>
                                        <p:cTn id="39" dur="1000" fill="hold"/>
                                        <p:tgtEl>
                                          <p:spTgt spid="104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P spid="1037" grpId="0"/>
      <p:bldP spid="1039" grpId="0"/>
      <p:bldP spid="1041" grpId="0"/>
      <p:bldP spid="1043" grpId="0"/>
      <p:bldP spid="1045" grpId="0"/>
      <p:bldP spid="10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324" name="layoutShapeInnerChild1">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0" y="0"/>
            <a:ext cx="18288000" cy="10287000"/>
          </a:xfrm>
          <a:prstGeom prst="rect">
            <a:avLst/>
          </a:prstGeom>
        </p:spPr>
      </p:pic>
      <p:pic>
        <p:nvPicPr>
          <p:cNvPr id="326" name="5e9af765-3bbf-41f8-9dc3-d85f313be6c9">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4">
            <a:alphaModFix/>
          </a:blip>
          <a:stretch/>
        </p:blipFill>
        <p:spPr>
          <a:xfrm>
            <a:off x="0" y="0"/>
            <a:ext cx="18288000" cy="10287000"/>
          </a:xfrm>
          <a:prstGeom prst="rect">
            <a:avLst/>
          </a:prstGeom>
        </p:spPr>
      </p:pic>
      <p:pic>
        <p:nvPicPr>
          <p:cNvPr id="32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mt="60000"/>
          </a:blip>
          <a:stretch/>
        </p:blipFill>
        <p:spPr>
          <a:xfrm>
            <a:off x="0" y="0"/>
            <a:ext cx="18288000" cy="10287000"/>
          </a:xfrm>
          <a:prstGeom prst="rect">
            <a:avLst/>
          </a:prstGeom>
        </p:spPr>
      </p:pic>
      <p:sp>
        <p:nvSpPr>
          <p:cNvPr id="330" name="Title 3">
            <a:extLst>
              <a:ext uri="{FF2B5EF4-FFF2-40B4-BE49-F238E27FC236}">
                <a16:creationId xmlns:a16="http://schemas.microsoft.com/office/drawing/2014/main" id="{111B4A49-B930-4A89-A1CD-6CA2B3D95AED}"/>
              </a:ext>
            </a:extLst>
          </p:cNvPr>
          <p:cNvSpPr txBox="1"/>
          <p:nvPr/>
        </p:nvSpPr>
        <p:spPr>
          <a:xfrm>
            <a:off x="571500" y="533400"/>
            <a:ext cx="17178338" cy="704850"/>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Vision, Mission &amp; Guiding Principles of Touch Football Australia</a:t>
            </a:r>
          </a:p>
        </p:txBody>
      </p:sp>
      <p:pic>
        <p:nvPicPr>
          <p:cNvPr id="332" name="svg">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extLst>
              <a:ext uri="{AA975B54-E0D1-42B4-BBAC-D966597E354B}">
                <asvg:svgBlip xmlns:asvg="http://schemas.microsoft.com/office/drawing/2016/SVG/main" xmlns:p14="http://schemas.microsoft.com/office/powerpoint/2010/main" xmlns:a14="http://schemas.microsoft.com/office/drawing/2010/main" xmlns:a16="http://schemas.microsoft.com/office/drawing/2014/main" xmlns="" r:embed="rId35"/>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571500" y="2247900"/>
            <a:ext cx="17145000" cy="7467600"/>
          </a:xfrm>
          <a:prstGeom prst="rect">
            <a:avLst/>
          </a:prstGeom>
        </p:spPr>
      </p:pic>
      <p:sp>
        <p:nvSpPr>
          <p:cNvPr id="333" name="-0">
            <a:extLst>
              <a:ext uri="{FF2B5EF4-FFF2-40B4-BE49-F238E27FC236}">
                <a16:creationId xmlns:a16="http://schemas.microsoft.com/office/drawing/2014/main" id="{111B4A49-B930-4A89-A1CD-6CA2B3D95AED}"/>
              </a:ext>
            </a:extLst>
          </p:cNvPr>
          <p:cNvSpPr txBox="1"/>
          <p:nvPr/>
        </p:nvSpPr>
        <p:spPr>
          <a:xfrm>
            <a:off x="1422654" y="3905822"/>
            <a:ext cx="214312" cy="533400"/>
          </a:xfrm>
          <a:prstGeom prst="rect">
            <a:avLst/>
          </a:prstGeom>
          <a:noFill/>
        </p:spPr>
        <p:txBody>
          <a:bodyPr vertOverflow="clip" horzOverflow="clip" wrap="square" lIns="0" tIns="0" rIns="0" bIns="0" rtlCol="0" anchor="t">
            <a:spAutoFit/>
          </a:bodyPr>
          <a:lstStyle/>
          <a:p>
            <a:pPr algn="l">
              <a:lnSpc>
                <a:spcPts val="4097"/>
              </a:lnSpc>
            </a:pPr>
            <a:r>
              <a:rPr lang="en-US" sz="3940" spc="-79" dirty="0">
                <a:solidFill>
                  <a:srgbClr val="FFFFFF">
                    <a:alpha val="100000"/>
                  </a:srgbClr>
                </a:solidFill>
                <a:latin typeface="Montserrat SemiBold" panose="00000700000000000000" pitchFamily="2" charset="0"/>
              </a:rPr>
              <a:t>1</a:t>
            </a:r>
          </a:p>
        </p:txBody>
      </p:sp>
      <p:pic>
        <p:nvPicPr>
          <p:cNvPr id="334" name="iconNodefe537ae6-e2a3-47c4-aed8-7291a3bdd86b">
            <a:extLst>
              <a:ext uri="{FF2B5EF4-FFF2-40B4-BE49-F238E27FC236}">
                <a16:creationId xmlns:a16="http://schemas.microsoft.com/office/drawing/2014/main" id="{A8642F66-C0BB-4949-9A9C-024B120A5D52}"/>
              </a:ext>
            </a:extLst>
          </p:cNvPr>
          <p:cNvPicPr>
            <a:picLocks noChangeAspect="1"/>
          </p:cNvPicPr>
          <p:nvPr/>
        </p:nvPicPr>
        <p:blipFill rotWithShape="1">
          <a:blip r:embed="rId36">
            <a:alphaModFix/>
            <a:extLst>
              <a:ext uri="{17CBE98D-EB17-4DF3-8405-26B8EA4BE16B}">
                <asvg:svgBlip xmlns:asvg="http://schemas.microsoft.com/office/drawing/2016/SVG/main" xmlns:p14="http://schemas.microsoft.com/office/powerpoint/2010/main" xmlns:a14="http://schemas.microsoft.com/office/drawing/2010/main" xmlns:a16="http://schemas.microsoft.com/office/drawing/2014/main" xmlns="" r:embed="rId38"/>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2423065" y="3610737"/>
            <a:ext cx="1120045" cy="1120045"/>
          </a:xfrm>
          <a:prstGeom prst="rect">
            <a:avLst/>
          </a:prstGeom>
        </p:spPr>
      </p:pic>
      <p:sp>
        <p:nvSpPr>
          <p:cNvPr id="335" name="-1">
            <a:extLst>
              <a:ext uri="{FF2B5EF4-FFF2-40B4-BE49-F238E27FC236}">
                <a16:creationId xmlns:a16="http://schemas.microsoft.com/office/drawing/2014/main" id="{111B4A49-B930-4A89-A1CD-6CA2B3D95AED}"/>
              </a:ext>
            </a:extLst>
          </p:cNvPr>
          <p:cNvSpPr txBox="1"/>
          <p:nvPr/>
        </p:nvSpPr>
        <p:spPr>
          <a:xfrm>
            <a:off x="5519928" y="3905822"/>
            <a:ext cx="319088" cy="533400"/>
          </a:xfrm>
          <a:prstGeom prst="rect">
            <a:avLst/>
          </a:prstGeom>
          <a:noFill/>
        </p:spPr>
        <p:txBody>
          <a:bodyPr vertOverflow="clip" horzOverflow="clip" wrap="square" lIns="0" tIns="0" rIns="0" bIns="0" rtlCol="0" anchor="t">
            <a:spAutoFit/>
          </a:bodyPr>
          <a:lstStyle/>
          <a:p>
            <a:pPr algn="l">
              <a:lnSpc>
                <a:spcPts val="4097"/>
              </a:lnSpc>
            </a:pPr>
            <a:r>
              <a:rPr lang="en-US" sz="3940" spc="-79" dirty="0">
                <a:solidFill>
                  <a:srgbClr val="FFFFFF">
                    <a:alpha val="100000"/>
                  </a:srgbClr>
                </a:solidFill>
                <a:latin typeface="Montserrat SemiBold" panose="00000700000000000000" pitchFamily="2" charset="0"/>
              </a:rPr>
              <a:t>2</a:t>
            </a:r>
          </a:p>
        </p:txBody>
      </p:sp>
      <p:pic>
        <p:nvPicPr>
          <p:cNvPr id="336" name="iconNode18b2d675-ac98-46fe-95e4-b5189677a5bb">
            <a:extLst>
              <a:ext uri="{FF2B5EF4-FFF2-40B4-BE49-F238E27FC236}">
                <a16:creationId xmlns:a16="http://schemas.microsoft.com/office/drawing/2014/main" id="{A8642F66-C0BB-4949-9A9C-024B120A5D52}"/>
              </a:ext>
            </a:extLst>
          </p:cNvPr>
          <p:cNvPicPr>
            <a:picLocks noChangeAspect="1"/>
          </p:cNvPicPr>
          <p:nvPr/>
        </p:nvPicPr>
        <p:blipFill rotWithShape="1">
          <a:blip r:embed="rId39">
            <a:alphaModFix/>
            <a:extLst>
              <a:ext uri="{5D63C29B-1035-427A-ABA5-261E97FB0A36}">
                <asvg:svgBlip xmlns:asvg="http://schemas.microsoft.com/office/drawing/2016/SVG/main" xmlns:p14="http://schemas.microsoft.com/office/powerpoint/2010/main" xmlns:a14="http://schemas.microsoft.com/office/drawing/2010/main" xmlns:a16="http://schemas.microsoft.com/office/drawing/2014/main" xmlns="" r:embed="rId41"/>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6570631" y="3610737"/>
            <a:ext cx="1120045" cy="1120045"/>
          </a:xfrm>
          <a:prstGeom prst="rect">
            <a:avLst/>
          </a:prstGeom>
        </p:spPr>
      </p:pic>
      <p:sp>
        <p:nvSpPr>
          <p:cNvPr id="337" name="-2">
            <a:extLst>
              <a:ext uri="{FF2B5EF4-FFF2-40B4-BE49-F238E27FC236}">
                <a16:creationId xmlns:a16="http://schemas.microsoft.com/office/drawing/2014/main" id="{111B4A49-B930-4A89-A1CD-6CA2B3D95AED}"/>
              </a:ext>
            </a:extLst>
          </p:cNvPr>
          <p:cNvSpPr txBox="1"/>
          <p:nvPr/>
        </p:nvSpPr>
        <p:spPr>
          <a:xfrm>
            <a:off x="9625012" y="3905822"/>
            <a:ext cx="319088" cy="533400"/>
          </a:xfrm>
          <a:prstGeom prst="rect">
            <a:avLst/>
          </a:prstGeom>
          <a:noFill/>
        </p:spPr>
        <p:txBody>
          <a:bodyPr vertOverflow="clip" horzOverflow="clip" wrap="square" lIns="0" tIns="0" rIns="0" bIns="0" rtlCol="0" anchor="t">
            <a:spAutoFit/>
          </a:bodyPr>
          <a:lstStyle/>
          <a:p>
            <a:pPr algn="l">
              <a:lnSpc>
                <a:spcPts val="4097"/>
              </a:lnSpc>
            </a:pPr>
            <a:r>
              <a:rPr lang="en-US" sz="3940" spc="-79" dirty="0">
                <a:solidFill>
                  <a:srgbClr val="FFFFFF">
                    <a:alpha val="100000"/>
                  </a:srgbClr>
                </a:solidFill>
                <a:latin typeface="Montserrat SemiBold" panose="00000700000000000000" pitchFamily="2" charset="0"/>
              </a:rPr>
              <a:t>3</a:t>
            </a:r>
          </a:p>
        </p:txBody>
      </p:sp>
      <p:pic>
        <p:nvPicPr>
          <p:cNvPr id="338" name="iconNodeaf85c304-2737-4933-854c-6b503fb32c06">
            <a:extLst>
              <a:ext uri="{FF2B5EF4-FFF2-40B4-BE49-F238E27FC236}">
                <a16:creationId xmlns:a16="http://schemas.microsoft.com/office/drawing/2014/main" id="{A8642F66-C0BB-4949-9A9C-024B120A5D52}"/>
              </a:ext>
            </a:extLst>
          </p:cNvPr>
          <p:cNvPicPr>
            <a:picLocks noChangeAspect="1"/>
          </p:cNvPicPr>
          <p:nvPr/>
        </p:nvPicPr>
        <p:blipFill rotWithShape="1">
          <a:blip r:embed="rId42">
            <a:alphaModFix/>
            <a:extLst>
              <a:ext uri="{7144E3E1-D5D9-4D09-9286-F2648FAA28A2}">
                <asvg:svgBlip xmlns:asvg="http://schemas.microsoft.com/office/drawing/2016/SVG/main" xmlns:p14="http://schemas.microsoft.com/office/powerpoint/2010/main" xmlns:a14="http://schemas.microsoft.com/office/drawing/2010/main" xmlns:a16="http://schemas.microsoft.com/office/drawing/2014/main" xmlns="" r:embed="rId44"/>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0675906" y="3610737"/>
            <a:ext cx="1120045" cy="1120045"/>
          </a:xfrm>
          <a:prstGeom prst="rect">
            <a:avLst/>
          </a:prstGeom>
        </p:spPr>
      </p:pic>
      <p:sp>
        <p:nvSpPr>
          <p:cNvPr id="339" name="-3">
            <a:extLst>
              <a:ext uri="{FF2B5EF4-FFF2-40B4-BE49-F238E27FC236}">
                <a16:creationId xmlns:a16="http://schemas.microsoft.com/office/drawing/2014/main" id="{111B4A49-B930-4A89-A1CD-6CA2B3D95AED}"/>
              </a:ext>
            </a:extLst>
          </p:cNvPr>
          <p:cNvSpPr txBox="1"/>
          <p:nvPr/>
        </p:nvSpPr>
        <p:spPr>
          <a:xfrm>
            <a:off x="13705904" y="3905822"/>
            <a:ext cx="366712" cy="533400"/>
          </a:xfrm>
          <a:prstGeom prst="rect">
            <a:avLst/>
          </a:prstGeom>
          <a:noFill/>
        </p:spPr>
        <p:txBody>
          <a:bodyPr vertOverflow="clip" horzOverflow="clip" wrap="square" lIns="0" tIns="0" rIns="0" bIns="0" rtlCol="0" anchor="t">
            <a:spAutoFit/>
          </a:bodyPr>
          <a:lstStyle/>
          <a:p>
            <a:pPr algn="l">
              <a:lnSpc>
                <a:spcPts val="4097"/>
              </a:lnSpc>
            </a:pPr>
            <a:r>
              <a:rPr lang="en-US" sz="3940" spc="-79" dirty="0">
                <a:solidFill>
                  <a:srgbClr val="FFFFFF">
                    <a:alpha val="100000"/>
                  </a:srgbClr>
                </a:solidFill>
                <a:latin typeface="Montserrat SemiBold" panose="00000700000000000000" pitchFamily="2" charset="0"/>
              </a:rPr>
              <a:t>4</a:t>
            </a:r>
          </a:p>
        </p:txBody>
      </p:sp>
      <p:pic>
        <p:nvPicPr>
          <p:cNvPr id="340" name="iconNode1158e695-b864-4ee2-9ea9-a03cf86f6952">
            <a:extLst>
              <a:ext uri="{FF2B5EF4-FFF2-40B4-BE49-F238E27FC236}">
                <a16:creationId xmlns:a16="http://schemas.microsoft.com/office/drawing/2014/main" id="{A8642F66-C0BB-4949-9A9C-024B120A5D52}"/>
              </a:ext>
            </a:extLst>
          </p:cNvPr>
          <p:cNvPicPr>
            <a:picLocks noChangeAspect="1"/>
          </p:cNvPicPr>
          <p:nvPr/>
        </p:nvPicPr>
        <p:blipFill rotWithShape="1">
          <a:blip r:embed="rId45">
            <a:alphaModFix/>
            <a:extLst>
              <a:ext uri="{CBC46124-C901-44FE-9230-DC4BD00D687E}">
                <asvg:svgBlip xmlns:asvg="http://schemas.microsoft.com/office/drawing/2016/SVG/main" xmlns:p14="http://schemas.microsoft.com/office/powerpoint/2010/main" xmlns:a14="http://schemas.microsoft.com/office/drawing/2010/main" xmlns:a16="http://schemas.microsoft.com/office/drawing/2014/main" xmlns="" r:embed="rId47"/>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4780895" y="3610737"/>
            <a:ext cx="1120045" cy="1120045"/>
          </a:xfrm>
          <a:prstGeom prst="rect">
            <a:avLst/>
          </a:prstGeom>
        </p:spPr>
      </p:pic>
      <p:sp>
        <p:nvSpPr>
          <p:cNvPr id="341" name="Primary Heading-0">
            <a:extLst>
              <a:ext uri="{FF2B5EF4-FFF2-40B4-BE49-F238E27FC236}">
                <a16:creationId xmlns:a16="http://schemas.microsoft.com/office/drawing/2014/main" id="{111B4A49-B930-4A89-A1CD-6CA2B3D95AED}"/>
              </a:ext>
            </a:extLst>
          </p:cNvPr>
          <p:cNvSpPr txBox="1"/>
          <p:nvPr/>
        </p:nvSpPr>
        <p:spPr>
          <a:xfrm>
            <a:off x="1279017" y="6163151"/>
            <a:ext cx="3443288"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People First</a:t>
            </a:r>
          </a:p>
        </p:txBody>
      </p:sp>
      <p:sp>
        <p:nvSpPr>
          <p:cNvPr id="342" name="Description of a primary heading-0">
            <a:extLst>
              <a:ext uri="{FF2B5EF4-FFF2-40B4-BE49-F238E27FC236}">
                <a16:creationId xmlns:a16="http://schemas.microsoft.com/office/drawing/2014/main" id="{111B4A49-B930-4A89-A1CD-6CA2B3D95AED}"/>
              </a:ext>
            </a:extLst>
          </p:cNvPr>
          <p:cNvSpPr txBox="1"/>
          <p:nvPr/>
        </p:nvSpPr>
        <p:spPr>
          <a:xfrm>
            <a:off x="1279017" y="6699504"/>
            <a:ext cx="3443288" cy="1438275"/>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FFFFFF">
                    <a:alpha val="100000"/>
                  </a:srgbClr>
                </a:solidFill>
                <a:latin typeface="Open Sans" panose="00000700000000000000" pitchFamily="2" charset="0"/>
              </a:rPr>
              <a:t>Empower individuals across all touchpoints: players, volunteers, coaches, referees, administrators.</a:t>
            </a:r>
          </a:p>
        </p:txBody>
      </p:sp>
      <p:sp>
        <p:nvSpPr>
          <p:cNvPr id="343" name="Primary Heading-1">
            <a:extLst>
              <a:ext uri="{FF2B5EF4-FFF2-40B4-BE49-F238E27FC236}">
                <a16:creationId xmlns:a16="http://schemas.microsoft.com/office/drawing/2014/main" id="{111B4A49-B930-4A89-A1CD-6CA2B3D95AED}"/>
              </a:ext>
            </a:extLst>
          </p:cNvPr>
          <p:cNvSpPr txBox="1"/>
          <p:nvPr/>
        </p:nvSpPr>
        <p:spPr>
          <a:xfrm>
            <a:off x="5426583" y="6163151"/>
            <a:ext cx="3443288"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Digital by Design</a:t>
            </a:r>
          </a:p>
        </p:txBody>
      </p:sp>
      <p:sp>
        <p:nvSpPr>
          <p:cNvPr id="344" name="Description of a primary heading-1">
            <a:extLst>
              <a:ext uri="{FF2B5EF4-FFF2-40B4-BE49-F238E27FC236}">
                <a16:creationId xmlns:a16="http://schemas.microsoft.com/office/drawing/2014/main" id="{111B4A49-B930-4A89-A1CD-6CA2B3D95AED}"/>
              </a:ext>
            </a:extLst>
          </p:cNvPr>
          <p:cNvSpPr txBox="1"/>
          <p:nvPr/>
        </p:nvSpPr>
        <p:spPr>
          <a:xfrm>
            <a:off x="5426583" y="6699504"/>
            <a:ext cx="3443288" cy="1438275"/>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FFFFFF">
                    <a:alpha val="100000"/>
                  </a:srgbClr>
                </a:solidFill>
                <a:latin typeface="Open Sans" panose="00000700000000000000" pitchFamily="2" charset="0"/>
              </a:rPr>
              <a:t>Build a tech-driven future with cutting-edge tools, real-time insights, and immersive experiences.</a:t>
            </a:r>
          </a:p>
        </p:txBody>
      </p:sp>
      <p:sp>
        <p:nvSpPr>
          <p:cNvPr id="345" name="Primary Heading-2">
            <a:extLst>
              <a:ext uri="{FF2B5EF4-FFF2-40B4-BE49-F238E27FC236}">
                <a16:creationId xmlns:a16="http://schemas.microsoft.com/office/drawing/2014/main" id="{111B4A49-B930-4A89-A1CD-6CA2B3D95AED}"/>
              </a:ext>
            </a:extLst>
          </p:cNvPr>
          <p:cNvSpPr txBox="1"/>
          <p:nvPr/>
        </p:nvSpPr>
        <p:spPr>
          <a:xfrm>
            <a:off x="9531668" y="6163151"/>
            <a:ext cx="3443288"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Inclusion as a Standard</a:t>
            </a:r>
          </a:p>
        </p:txBody>
      </p:sp>
      <p:sp>
        <p:nvSpPr>
          <p:cNvPr id="346" name="Description of a primary heading-2">
            <a:extLst>
              <a:ext uri="{FF2B5EF4-FFF2-40B4-BE49-F238E27FC236}">
                <a16:creationId xmlns:a16="http://schemas.microsoft.com/office/drawing/2014/main" id="{111B4A49-B930-4A89-A1CD-6CA2B3D95AED}"/>
              </a:ext>
            </a:extLst>
          </p:cNvPr>
          <p:cNvSpPr txBox="1"/>
          <p:nvPr/>
        </p:nvSpPr>
        <p:spPr>
          <a:xfrm>
            <a:off x="9531668" y="6699504"/>
            <a:ext cx="3443288" cy="1438275"/>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FFFFFF">
                    <a:alpha val="100000"/>
                  </a:srgbClr>
                </a:solidFill>
                <a:latin typeface="Open Sans" panose="00000700000000000000" pitchFamily="2" charset="0"/>
              </a:rPr>
              <a:t>Embed cultural respect, accessibility, gender equity, and community co-design in all operations.</a:t>
            </a:r>
          </a:p>
        </p:txBody>
      </p:sp>
      <p:sp>
        <p:nvSpPr>
          <p:cNvPr id="347" name="Primary Heading-3">
            <a:extLst>
              <a:ext uri="{FF2B5EF4-FFF2-40B4-BE49-F238E27FC236}">
                <a16:creationId xmlns:a16="http://schemas.microsoft.com/office/drawing/2014/main" id="{111B4A49-B930-4A89-A1CD-6CA2B3D95AED}"/>
              </a:ext>
            </a:extLst>
          </p:cNvPr>
          <p:cNvSpPr txBox="1"/>
          <p:nvPr/>
        </p:nvSpPr>
        <p:spPr>
          <a:xfrm>
            <a:off x="13636847" y="6149435"/>
            <a:ext cx="3443288" cy="781050"/>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Sustainable &amp; Accountable</a:t>
            </a:r>
          </a:p>
        </p:txBody>
      </p:sp>
      <p:sp>
        <p:nvSpPr>
          <p:cNvPr id="348" name="Description of a primary heading-3">
            <a:extLst>
              <a:ext uri="{FF2B5EF4-FFF2-40B4-BE49-F238E27FC236}">
                <a16:creationId xmlns:a16="http://schemas.microsoft.com/office/drawing/2014/main" id="{111B4A49-B930-4A89-A1CD-6CA2B3D95AED}"/>
              </a:ext>
            </a:extLst>
          </p:cNvPr>
          <p:cNvSpPr txBox="1"/>
          <p:nvPr/>
        </p:nvSpPr>
        <p:spPr>
          <a:xfrm>
            <a:off x="13636847" y="7069741"/>
            <a:ext cx="3443288" cy="1076325"/>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FFFFFF">
                    <a:alpha val="100000"/>
                  </a:srgbClr>
                </a:solidFill>
                <a:latin typeface="Open Sans" panose="00000700000000000000" pitchFamily="2" charset="0"/>
              </a:rPr>
              <a:t>Lead environmental action, transparent governance, and rigorous evaluation.</a:t>
            </a:r>
          </a:p>
        </p:txBody>
      </p:sp>
      <p:sp>
        <p:nvSpPr>
          <p:cNvPr id="349" name="SubTitle">
            <a:extLst>
              <a:ext uri="{FF2B5EF4-FFF2-40B4-BE49-F238E27FC236}">
                <a16:creationId xmlns:a16="http://schemas.microsoft.com/office/drawing/2014/main" id="{111B4A49-B930-4A89-A1CD-6CA2B3D95AED}"/>
              </a:ext>
            </a:extLst>
          </p:cNvPr>
          <p:cNvSpPr txBox="1"/>
          <p:nvPr/>
        </p:nvSpPr>
        <p:spPr>
          <a:xfrm>
            <a:off x="571500" y="1409700"/>
            <a:ext cx="17178338" cy="3714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Empowering communities through inclusive and sustainable touch football practices.</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1200"/>
                                        <p:tgtEl>
                                          <p:spTgt spid="324"/>
                                        </p:tgtEl>
                                      </p:cBhvr>
                                    </p:animEffect>
                                  </p:childTnLst>
                                </p:cTn>
                              </p:par>
                              <p:par>
                                <p:cTn id="8" presetID="35" presetClass="path" presetSubtype="0" accel="50000" decel="50000" fill="hold" nodeType="withEffect">
                                  <p:stCondLst>
                                    <p:cond delay="0"/>
                                  </p:stCondLst>
                                  <p:childTnLst>
                                    <p:animMotion origin="layout" path="M 0.041666668 0 L 0 0 E" pathEditMode="relative" ptsTypes="">
                                      <p:cBhvr>
                                        <p:cTn id="9" dur="1200" fill="hold"/>
                                        <p:tgtEl>
                                          <p:spTgt spid="324"/>
                                        </p:tgtEl>
                                        <p:attrNameLst>
                                          <p:attrName>ppt_x</p:attrName>
                                          <p:attrName>ppt_y</p:attrName>
                                        </p:attrNameLst>
                                      </p:cBhvr>
                                    </p:animMotion>
                                  </p:childTnLst>
                                </p:cTn>
                              </p:par>
                              <p:par>
                                <p:cTn id="10" presetID="10" presetClass="entr" presetSubtype="0" accel="50000" decel="50000" fill="hold" nodeType="with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1000"/>
                                        <p:tgtEl>
                                          <p:spTgt spid="326"/>
                                        </p:tgtEl>
                                      </p:cBhvr>
                                    </p:animEffect>
                                  </p:childTnLst>
                                </p:cTn>
                              </p:par>
                              <p:par>
                                <p:cTn id="13" presetID="35" presetClass="path" presetSubtype="0" accel="50000" decel="50000" fill="hold" nodeType="withEffect">
                                  <p:stCondLst>
                                    <p:cond delay="0"/>
                                  </p:stCondLst>
                                  <p:childTnLst>
                                    <p:animMotion origin="layout" path="M 0.026041666 0 L 0 0 E" pathEditMode="relative" ptsTypes="">
                                      <p:cBhvr>
                                        <p:cTn id="14" dur="1000" fill="hold"/>
                                        <p:tgtEl>
                                          <p:spTgt spid="326"/>
                                        </p:tgtEl>
                                        <p:attrNameLst>
                                          <p:attrName>ppt_x</p:attrName>
                                          <p:attrName>ppt_y</p:attrName>
                                        </p:attrNameLst>
                                      </p:cBhvr>
                                    </p:animMotion>
                                  </p:childTnLst>
                                </p:cTn>
                              </p:par>
                              <p:par>
                                <p:cTn id="15" presetID="10" presetClass="entr" presetSubtype="0" accel="50000" decel="50000" fill="hold" nodeType="with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1000"/>
                                        <p:tgtEl>
                                          <p:spTgt spid="328"/>
                                        </p:tgtEl>
                                      </p:cBhvr>
                                    </p:animEffect>
                                  </p:childTnLst>
                                </p:cTn>
                              </p:par>
                              <p:par>
                                <p:cTn id="18" presetID="35" presetClass="path" presetSubtype="0" accel="50000" decel="50000" fill="hold" nodeType="withEffect">
                                  <p:stCondLst>
                                    <p:cond delay="0"/>
                                  </p:stCondLst>
                                  <p:childTnLst>
                                    <p:animMotion origin="layout" path="M 0.026041666 0 L 0 0 E" pathEditMode="relative" ptsTypes="">
                                      <p:cBhvr>
                                        <p:cTn id="19" dur="1000" fill="hold"/>
                                        <p:tgtEl>
                                          <p:spTgt spid="328"/>
                                        </p:tgtEl>
                                        <p:attrNameLst>
                                          <p:attrName>ppt_x</p:attrName>
                                          <p:attrName>ppt_y</p:attrName>
                                        </p:attrNameLst>
                                      </p:cBhvr>
                                    </p:animMotion>
                                  </p:childTnLst>
                                </p:cTn>
                              </p:par>
                              <p:par>
                                <p:cTn id="20" presetID="10" presetClass="entr" presetSubtype="0" accel="50000" decel="50000" fill="hold" nodeType="withEffect">
                                  <p:stCondLst>
                                    <p:cond delay="300"/>
                                  </p:stCondLst>
                                  <p:childTnLst>
                                    <p:set>
                                      <p:cBhvr>
                                        <p:cTn id="21" dur="1" fill="hold">
                                          <p:stCondLst>
                                            <p:cond delay="0"/>
                                          </p:stCondLst>
                                        </p:cTn>
                                        <p:tgtEl>
                                          <p:spTgt spid="330"/>
                                        </p:tgtEl>
                                        <p:attrNameLst>
                                          <p:attrName>style.visibility</p:attrName>
                                        </p:attrNameLst>
                                      </p:cBhvr>
                                      <p:to>
                                        <p:strVal val="visible"/>
                                      </p:to>
                                    </p:set>
                                    <p:animEffect transition="in" filter="fade">
                                      <p:cBhvr>
                                        <p:cTn id="22" dur="1000"/>
                                        <p:tgtEl>
                                          <p:spTgt spid="330"/>
                                        </p:tgtEl>
                                      </p:cBhvr>
                                    </p:animEffect>
                                  </p:childTnLst>
                                </p:cTn>
                              </p:par>
                              <p:par>
                                <p:cTn id="23" presetID="35" presetClass="path" presetSubtype="0" accel="50000" decel="50000" fill="hold" nodeType="withEffect">
                                  <p:stCondLst>
                                    <p:cond delay="300"/>
                                  </p:stCondLst>
                                  <p:childTnLst>
                                    <p:animMotion origin="layout" path="M 0.026041666 0 L 0 0 E" pathEditMode="relative" ptsTypes="">
                                      <p:cBhvr>
                                        <p:cTn id="24" dur="1000" fill="hold"/>
                                        <p:tgtEl>
                                          <p:spTgt spid="330"/>
                                        </p:tgtEl>
                                        <p:attrNameLst>
                                          <p:attrName>ppt_x</p:attrName>
                                          <p:attrName>ppt_y</p:attrName>
                                        </p:attrNameLst>
                                      </p:cBhvr>
                                    </p:animMotion>
                                  </p:childTnLst>
                                </p:cTn>
                              </p:par>
                              <p:par>
                                <p:cTn id="25" presetID="10" presetClass="entr" presetSubtype="0" accel="50000" decel="50000" fill="hold" nodeType="withEffect">
                                  <p:stCondLst>
                                    <p:cond delay="0"/>
                                  </p:stCondLst>
                                  <p:childTnLst>
                                    <p:set>
                                      <p:cBhvr>
                                        <p:cTn id="26" dur="1" fill="hold">
                                          <p:stCondLst>
                                            <p:cond delay="0"/>
                                          </p:stCondLst>
                                        </p:cTn>
                                        <p:tgtEl>
                                          <p:spTgt spid="332"/>
                                        </p:tgtEl>
                                        <p:attrNameLst>
                                          <p:attrName>style.visibility</p:attrName>
                                        </p:attrNameLst>
                                      </p:cBhvr>
                                      <p:to>
                                        <p:strVal val="visible"/>
                                      </p:to>
                                    </p:set>
                                    <p:animEffect transition="in" filter="fade">
                                      <p:cBhvr>
                                        <p:cTn id="27" dur="1500"/>
                                        <p:tgtEl>
                                          <p:spTgt spid="332"/>
                                        </p:tgtEl>
                                      </p:cBhvr>
                                    </p:animEffect>
                                  </p:childTnLst>
                                </p:cTn>
                              </p:par>
                              <p:par>
                                <p:cTn id="28" presetID="10" presetClass="entr" presetSubtype="0" accel="50000" decel="50000" fill="hold" nodeType="withEffect">
                                  <p:stCondLst>
                                    <p:cond delay="1000"/>
                                  </p:stCondLst>
                                  <p:childTnLst>
                                    <p:set>
                                      <p:cBhvr>
                                        <p:cTn id="29" dur="1" fill="hold">
                                          <p:stCondLst>
                                            <p:cond delay="0"/>
                                          </p:stCondLst>
                                        </p:cTn>
                                        <p:tgtEl>
                                          <p:spTgt spid="333"/>
                                        </p:tgtEl>
                                        <p:attrNameLst>
                                          <p:attrName>style.visibility</p:attrName>
                                        </p:attrNameLst>
                                      </p:cBhvr>
                                      <p:to>
                                        <p:strVal val="visible"/>
                                      </p:to>
                                    </p:set>
                                    <p:animEffect transition="in" filter="fade">
                                      <p:cBhvr>
                                        <p:cTn id="30" dur="1000"/>
                                        <p:tgtEl>
                                          <p:spTgt spid="333"/>
                                        </p:tgtEl>
                                      </p:cBhvr>
                                    </p:animEffect>
                                  </p:childTnLst>
                                </p:cTn>
                              </p:par>
                              <p:par>
                                <p:cTn id="31" presetID="10" presetClass="entr" presetSubtype="0" accel="50000" decel="50000" fill="hold" nodeType="withEffect">
                                  <p:stCondLst>
                                    <p:cond delay="0"/>
                                  </p:stCondLst>
                                  <p:childTnLst>
                                    <p:set>
                                      <p:cBhvr>
                                        <p:cTn id="32" dur="1" fill="hold">
                                          <p:stCondLst>
                                            <p:cond delay="0"/>
                                          </p:stCondLst>
                                        </p:cTn>
                                        <p:tgtEl>
                                          <p:spTgt spid="334"/>
                                        </p:tgtEl>
                                        <p:attrNameLst>
                                          <p:attrName>style.visibility</p:attrName>
                                        </p:attrNameLst>
                                      </p:cBhvr>
                                      <p:to>
                                        <p:strVal val="visible"/>
                                      </p:to>
                                    </p:set>
                                    <p:animEffect transition="in" filter="fade">
                                      <p:cBhvr>
                                        <p:cTn id="33" dur="1500"/>
                                        <p:tgtEl>
                                          <p:spTgt spid="334"/>
                                        </p:tgtEl>
                                      </p:cBhvr>
                                    </p:animEffect>
                                  </p:childTnLst>
                                </p:cTn>
                              </p:par>
                              <p:par>
                                <p:cTn id="34" presetID="10" presetClass="entr" presetSubtype="0" accel="50000" decel="50000" fill="hold" nodeType="withEffect">
                                  <p:stCondLst>
                                    <p:cond delay="2500"/>
                                  </p:stCondLst>
                                  <p:childTnLst>
                                    <p:set>
                                      <p:cBhvr>
                                        <p:cTn id="35" dur="1" fill="hold">
                                          <p:stCondLst>
                                            <p:cond delay="0"/>
                                          </p:stCondLst>
                                        </p:cTn>
                                        <p:tgtEl>
                                          <p:spTgt spid="335"/>
                                        </p:tgtEl>
                                        <p:attrNameLst>
                                          <p:attrName>style.visibility</p:attrName>
                                        </p:attrNameLst>
                                      </p:cBhvr>
                                      <p:to>
                                        <p:strVal val="visible"/>
                                      </p:to>
                                    </p:set>
                                    <p:animEffect transition="in" filter="fade">
                                      <p:cBhvr>
                                        <p:cTn id="36" dur="1000"/>
                                        <p:tgtEl>
                                          <p:spTgt spid="335"/>
                                        </p:tgtEl>
                                      </p:cBhvr>
                                    </p:animEffect>
                                  </p:childTnLst>
                                </p:cTn>
                              </p:par>
                              <p:par>
                                <p:cTn id="37" presetID="10" presetClass="entr" presetSubtype="0" accel="50000" decel="50000" fill="hold" nodeType="withEffect">
                                  <p:stCondLst>
                                    <p:cond delay="0"/>
                                  </p:stCondLst>
                                  <p:childTnLst>
                                    <p:set>
                                      <p:cBhvr>
                                        <p:cTn id="38" dur="1" fill="hold">
                                          <p:stCondLst>
                                            <p:cond delay="0"/>
                                          </p:stCondLst>
                                        </p:cTn>
                                        <p:tgtEl>
                                          <p:spTgt spid="336"/>
                                        </p:tgtEl>
                                        <p:attrNameLst>
                                          <p:attrName>style.visibility</p:attrName>
                                        </p:attrNameLst>
                                      </p:cBhvr>
                                      <p:to>
                                        <p:strVal val="visible"/>
                                      </p:to>
                                    </p:set>
                                    <p:animEffect transition="in" filter="fade">
                                      <p:cBhvr>
                                        <p:cTn id="39" dur="1500"/>
                                        <p:tgtEl>
                                          <p:spTgt spid="336"/>
                                        </p:tgtEl>
                                      </p:cBhvr>
                                    </p:animEffect>
                                  </p:childTnLst>
                                </p:cTn>
                              </p:par>
                              <p:par>
                                <p:cTn id="40" presetID="10" presetClass="entr" presetSubtype="0" accel="50000" decel="50000" fill="hold" nodeType="withEffect">
                                  <p:stCondLst>
                                    <p:cond delay="4000"/>
                                  </p:stCondLst>
                                  <p:childTnLst>
                                    <p:set>
                                      <p:cBhvr>
                                        <p:cTn id="41" dur="1" fill="hold">
                                          <p:stCondLst>
                                            <p:cond delay="0"/>
                                          </p:stCondLst>
                                        </p:cTn>
                                        <p:tgtEl>
                                          <p:spTgt spid="337"/>
                                        </p:tgtEl>
                                        <p:attrNameLst>
                                          <p:attrName>style.visibility</p:attrName>
                                        </p:attrNameLst>
                                      </p:cBhvr>
                                      <p:to>
                                        <p:strVal val="visible"/>
                                      </p:to>
                                    </p:set>
                                    <p:animEffect transition="in" filter="fade">
                                      <p:cBhvr>
                                        <p:cTn id="42" dur="1000"/>
                                        <p:tgtEl>
                                          <p:spTgt spid="337"/>
                                        </p:tgtEl>
                                      </p:cBhvr>
                                    </p:animEffect>
                                  </p:childTnLst>
                                </p:cTn>
                              </p:par>
                              <p:par>
                                <p:cTn id="43" presetID="10" presetClass="entr" presetSubtype="0" accel="50000" decel="50000" fill="hold" nodeType="withEffect">
                                  <p:stCondLst>
                                    <p:cond delay="0"/>
                                  </p:stCondLst>
                                  <p:childTnLst>
                                    <p:set>
                                      <p:cBhvr>
                                        <p:cTn id="44" dur="1" fill="hold">
                                          <p:stCondLst>
                                            <p:cond delay="0"/>
                                          </p:stCondLst>
                                        </p:cTn>
                                        <p:tgtEl>
                                          <p:spTgt spid="338"/>
                                        </p:tgtEl>
                                        <p:attrNameLst>
                                          <p:attrName>style.visibility</p:attrName>
                                        </p:attrNameLst>
                                      </p:cBhvr>
                                      <p:to>
                                        <p:strVal val="visible"/>
                                      </p:to>
                                    </p:set>
                                    <p:animEffect transition="in" filter="fade">
                                      <p:cBhvr>
                                        <p:cTn id="45" dur="1500"/>
                                        <p:tgtEl>
                                          <p:spTgt spid="338"/>
                                        </p:tgtEl>
                                      </p:cBhvr>
                                    </p:animEffect>
                                  </p:childTnLst>
                                </p:cTn>
                              </p:par>
                              <p:par>
                                <p:cTn id="46" presetID="10" presetClass="entr" presetSubtype="0" accel="50000" decel="50000" fill="hold" nodeType="withEffect">
                                  <p:stCondLst>
                                    <p:cond delay="5500"/>
                                  </p:stCondLst>
                                  <p:childTnLst>
                                    <p:set>
                                      <p:cBhvr>
                                        <p:cTn id="47" dur="1" fill="hold">
                                          <p:stCondLst>
                                            <p:cond delay="0"/>
                                          </p:stCondLst>
                                        </p:cTn>
                                        <p:tgtEl>
                                          <p:spTgt spid="339"/>
                                        </p:tgtEl>
                                        <p:attrNameLst>
                                          <p:attrName>style.visibility</p:attrName>
                                        </p:attrNameLst>
                                      </p:cBhvr>
                                      <p:to>
                                        <p:strVal val="visible"/>
                                      </p:to>
                                    </p:set>
                                    <p:animEffect transition="in" filter="fade">
                                      <p:cBhvr>
                                        <p:cTn id="48" dur="1000"/>
                                        <p:tgtEl>
                                          <p:spTgt spid="339"/>
                                        </p:tgtEl>
                                      </p:cBhvr>
                                    </p:animEffect>
                                  </p:childTnLst>
                                </p:cTn>
                              </p:par>
                              <p:par>
                                <p:cTn id="49" presetID="10" presetClass="entr" presetSubtype="0" accel="50000" decel="50000" fill="hold" nodeType="withEffect">
                                  <p:stCondLst>
                                    <p:cond delay="0"/>
                                  </p:stCondLst>
                                  <p:childTnLst>
                                    <p:set>
                                      <p:cBhvr>
                                        <p:cTn id="50" dur="1" fill="hold">
                                          <p:stCondLst>
                                            <p:cond delay="0"/>
                                          </p:stCondLst>
                                        </p:cTn>
                                        <p:tgtEl>
                                          <p:spTgt spid="340"/>
                                        </p:tgtEl>
                                        <p:attrNameLst>
                                          <p:attrName>style.visibility</p:attrName>
                                        </p:attrNameLst>
                                      </p:cBhvr>
                                      <p:to>
                                        <p:strVal val="visible"/>
                                      </p:to>
                                    </p:set>
                                    <p:animEffect transition="in" filter="fade">
                                      <p:cBhvr>
                                        <p:cTn id="51" dur="1500"/>
                                        <p:tgtEl>
                                          <p:spTgt spid="340"/>
                                        </p:tgtEl>
                                      </p:cBhvr>
                                    </p:animEffect>
                                  </p:childTnLst>
                                </p:cTn>
                              </p:par>
                              <p:par>
                                <p:cTn id="52" presetID="10" presetClass="entr" presetSubtype="0" accel="50000" decel="50000" fill="hold" nodeType="withEffect">
                                  <p:stCondLst>
                                    <p:cond delay="1000"/>
                                  </p:stCondLst>
                                  <p:childTnLst>
                                    <p:set>
                                      <p:cBhvr>
                                        <p:cTn id="53" dur="1" fill="hold">
                                          <p:stCondLst>
                                            <p:cond delay="0"/>
                                          </p:stCondLst>
                                        </p:cTn>
                                        <p:tgtEl>
                                          <p:spTgt spid="341"/>
                                        </p:tgtEl>
                                        <p:attrNameLst>
                                          <p:attrName>style.visibility</p:attrName>
                                        </p:attrNameLst>
                                      </p:cBhvr>
                                      <p:to>
                                        <p:strVal val="visible"/>
                                      </p:to>
                                    </p:set>
                                    <p:animEffect transition="in" filter="fade">
                                      <p:cBhvr>
                                        <p:cTn id="54" dur="1000"/>
                                        <p:tgtEl>
                                          <p:spTgt spid="341"/>
                                        </p:tgtEl>
                                      </p:cBhvr>
                                    </p:animEffect>
                                  </p:childTnLst>
                                </p:cTn>
                              </p:par>
                              <p:par>
                                <p:cTn id="55" presetID="10" presetClass="entr" presetSubtype="0" accel="50000" decel="50000" fill="hold" nodeType="withEffect">
                                  <p:stCondLst>
                                    <p:cond delay="1000"/>
                                  </p:stCondLst>
                                  <p:childTnLst>
                                    <p:set>
                                      <p:cBhvr>
                                        <p:cTn id="56" dur="1" fill="hold">
                                          <p:stCondLst>
                                            <p:cond delay="0"/>
                                          </p:stCondLst>
                                        </p:cTn>
                                        <p:tgtEl>
                                          <p:spTgt spid="342"/>
                                        </p:tgtEl>
                                        <p:attrNameLst>
                                          <p:attrName>style.visibility</p:attrName>
                                        </p:attrNameLst>
                                      </p:cBhvr>
                                      <p:to>
                                        <p:strVal val="visible"/>
                                      </p:to>
                                    </p:set>
                                    <p:animEffect transition="in" filter="fade">
                                      <p:cBhvr>
                                        <p:cTn id="57" dur="1000"/>
                                        <p:tgtEl>
                                          <p:spTgt spid="342"/>
                                        </p:tgtEl>
                                      </p:cBhvr>
                                    </p:animEffect>
                                  </p:childTnLst>
                                </p:cTn>
                              </p:par>
                              <p:par>
                                <p:cTn id="58" presetID="10" presetClass="entr" presetSubtype="0" accel="50000" decel="50000" fill="hold" nodeType="withEffect">
                                  <p:stCondLst>
                                    <p:cond delay="2500"/>
                                  </p:stCondLst>
                                  <p:childTnLst>
                                    <p:set>
                                      <p:cBhvr>
                                        <p:cTn id="59" dur="1" fill="hold">
                                          <p:stCondLst>
                                            <p:cond delay="0"/>
                                          </p:stCondLst>
                                        </p:cTn>
                                        <p:tgtEl>
                                          <p:spTgt spid="343"/>
                                        </p:tgtEl>
                                        <p:attrNameLst>
                                          <p:attrName>style.visibility</p:attrName>
                                        </p:attrNameLst>
                                      </p:cBhvr>
                                      <p:to>
                                        <p:strVal val="visible"/>
                                      </p:to>
                                    </p:set>
                                    <p:animEffect transition="in" filter="fade">
                                      <p:cBhvr>
                                        <p:cTn id="60" dur="1000"/>
                                        <p:tgtEl>
                                          <p:spTgt spid="343"/>
                                        </p:tgtEl>
                                      </p:cBhvr>
                                    </p:animEffect>
                                  </p:childTnLst>
                                </p:cTn>
                              </p:par>
                              <p:par>
                                <p:cTn id="61" presetID="10" presetClass="entr" presetSubtype="0" accel="50000" decel="50000" fill="hold" nodeType="withEffect">
                                  <p:stCondLst>
                                    <p:cond delay="2500"/>
                                  </p:stCondLst>
                                  <p:childTnLst>
                                    <p:set>
                                      <p:cBhvr>
                                        <p:cTn id="62" dur="1" fill="hold">
                                          <p:stCondLst>
                                            <p:cond delay="0"/>
                                          </p:stCondLst>
                                        </p:cTn>
                                        <p:tgtEl>
                                          <p:spTgt spid="344"/>
                                        </p:tgtEl>
                                        <p:attrNameLst>
                                          <p:attrName>style.visibility</p:attrName>
                                        </p:attrNameLst>
                                      </p:cBhvr>
                                      <p:to>
                                        <p:strVal val="visible"/>
                                      </p:to>
                                    </p:set>
                                    <p:animEffect transition="in" filter="fade">
                                      <p:cBhvr>
                                        <p:cTn id="63" dur="1000"/>
                                        <p:tgtEl>
                                          <p:spTgt spid="344"/>
                                        </p:tgtEl>
                                      </p:cBhvr>
                                    </p:animEffect>
                                  </p:childTnLst>
                                </p:cTn>
                              </p:par>
                              <p:par>
                                <p:cTn id="64" presetID="10" presetClass="entr" presetSubtype="0" accel="50000" decel="50000" fill="hold" nodeType="withEffect">
                                  <p:stCondLst>
                                    <p:cond delay="4000"/>
                                  </p:stCondLst>
                                  <p:childTnLst>
                                    <p:set>
                                      <p:cBhvr>
                                        <p:cTn id="65" dur="1" fill="hold">
                                          <p:stCondLst>
                                            <p:cond delay="0"/>
                                          </p:stCondLst>
                                        </p:cTn>
                                        <p:tgtEl>
                                          <p:spTgt spid="345"/>
                                        </p:tgtEl>
                                        <p:attrNameLst>
                                          <p:attrName>style.visibility</p:attrName>
                                        </p:attrNameLst>
                                      </p:cBhvr>
                                      <p:to>
                                        <p:strVal val="visible"/>
                                      </p:to>
                                    </p:set>
                                    <p:animEffect transition="in" filter="fade">
                                      <p:cBhvr>
                                        <p:cTn id="66" dur="1000"/>
                                        <p:tgtEl>
                                          <p:spTgt spid="345"/>
                                        </p:tgtEl>
                                      </p:cBhvr>
                                    </p:animEffect>
                                  </p:childTnLst>
                                </p:cTn>
                              </p:par>
                              <p:par>
                                <p:cTn id="67" presetID="10" presetClass="entr" presetSubtype="0" accel="50000" decel="50000" fill="hold" nodeType="withEffect">
                                  <p:stCondLst>
                                    <p:cond delay="4000"/>
                                  </p:stCondLst>
                                  <p:childTnLst>
                                    <p:set>
                                      <p:cBhvr>
                                        <p:cTn id="68" dur="1" fill="hold">
                                          <p:stCondLst>
                                            <p:cond delay="0"/>
                                          </p:stCondLst>
                                        </p:cTn>
                                        <p:tgtEl>
                                          <p:spTgt spid="346"/>
                                        </p:tgtEl>
                                        <p:attrNameLst>
                                          <p:attrName>style.visibility</p:attrName>
                                        </p:attrNameLst>
                                      </p:cBhvr>
                                      <p:to>
                                        <p:strVal val="visible"/>
                                      </p:to>
                                    </p:set>
                                    <p:animEffect transition="in" filter="fade">
                                      <p:cBhvr>
                                        <p:cTn id="69" dur="1000"/>
                                        <p:tgtEl>
                                          <p:spTgt spid="346"/>
                                        </p:tgtEl>
                                      </p:cBhvr>
                                    </p:animEffect>
                                  </p:childTnLst>
                                </p:cTn>
                              </p:par>
                              <p:par>
                                <p:cTn id="70" presetID="10" presetClass="entr" presetSubtype="0" accel="50000" decel="50000" fill="hold" nodeType="withEffect">
                                  <p:stCondLst>
                                    <p:cond delay="5500"/>
                                  </p:stCondLst>
                                  <p:childTnLst>
                                    <p:set>
                                      <p:cBhvr>
                                        <p:cTn id="71" dur="1" fill="hold">
                                          <p:stCondLst>
                                            <p:cond delay="0"/>
                                          </p:stCondLst>
                                        </p:cTn>
                                        <p:tgtEl>
                                          <p:spTgt spid="347"/>
                                        </p:tgtEl>
                                        <p:attrNameLst>
                                          <p:attrName>style.visibility</p:attrName>
                                        </p:attrNameLst>
                                      </p:cBhvr>
                                      <p:to>
                                        <p:strVal val="visible"/>
                                      </p:to>
                                    </p:set>
                                    <p:animEffect transition="in" filter="fade">
                                      <p:cBhvr>
                                        <p:cTn id="72" dur="1000"/>
                                        <p:tgtEl>
                                          <p:spTgt spid="347"/>
                                        </p:tgtEl>
                                      </p:cBhvr>
                                    </p:animEffect>
                                  </p:childTnLst>
                                </p:cTn>
                              </p:par>
                              <p:par>
                                <p:cTn id="73" presetID="10" presetClass="entr" presetSubtype="0" accel="50000" decel="50000" fill="hold" nodeType="withEffect">
                                  <p:stCondLst>
                                    <p:cond delay="5500"/>
                                  </p:stCondLst>
                                  <p:childTnLst>
                                    <p:set>
                                      <p:cBhvr>
                                        <p:cTn id="74" dur="1" fill="hold">
                                          <p:stCondLst>
                                            <p:cond delay="0"/>
                                          </p:stCondLst>
                                        </p:cTn>
                                        <p:tgtEl>
                                          <p:spTgt spid="348"/>
                                        </p:tgtEl>
                                        <p:attrNameLst>
                                          <p:attrName>style.visibility</p:attrName>
                                        </p:attrNameLst>
                                      </p:cBhvr>
                                      <p:to>
                                        <p:strVal val="visible"/>
                                      </p:to>
                                    </p:set>
                                    <p:animEffect transition="in" filter="fade">
                                      <p:cBhvr>
                                        <p:cTn id="75" dur="1000"/>
                                        <p:tgtEl>
                                          <p:spTgt spid="348"/>
                                        </p:tgtEl>
                                      </p:cBhvr>
                                    </p:animEffect>
                                  </p:childTnLst>
                                </p:cTn>
                              </p:par>
                              <p:par>
                                <p:cTn id="76" presetID="10" presetClass="entr" presetSubtype="0" accel="50000" decel="50000" fill="hold" nodeType="withEffect">
                                  <p:stCondLst>
                                    <p:cond delay="500"/>
                                  </p:stCondLst>
                                  <p:childTnLst>
                                    <p:set>
                                      <p:cBhvr>
                                        <p:cTn id="77" dur="1" fill="hold">
                                          <p:stCondLst>
                                            <p:cond delay="0"/>
                                          </p:stCondLst>
                                        </p:cTn>
                                        <p:tgtEl>
                                          <p:spTgt spid="349"/>
                                        </p:tgtEl>
                                        <p:attrNameLst>
                                          <p:attrName>style.visibility</p:attrName>
                                        </p:attrNameLst>
                                      </p:cBhvr>
                                      <p:to>
                                        <p:strVal val="visible"/>
                                      </p:to>
                                    </p:set>
                                    <p:animEffect transition="in" filter="fade">
                                      <p:cBhvr>
                                        <p:cTn id="78" dur="1000"/>
                                        <p:tgtEl>
                                          <p:spTgt spid="349"/>
                                        </p:tgtEl>
                                      </p:cBhvr>
                                    </p:animEffect>
                                  </p:childTnLst>
                                </p:cTn>
                              </p:par>
                              <p:par>
                                <p:cTn id="79" presetID="35" presetClass="path" presetSubtype="0" accel="50000" decel="50000" fill="hold" nodeType="withEffect">
                                  <p:stCondLst>
                                    <p:cond delay="500"/>
                                  </p:stCondLst>
                                  <p:childTnLst>
                                    <p:animMotion origin="layout" path="M 0.026041666 0 L 0 0 E" pathEditMode="relative" ptsTypes="">
                                      <p:cBhvr>
                                        <p:cTn id="80" dur="1000" fill="hold"/>
                                        <p:tgtEl>
                                          <p:spTgt spid="34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326" grpId="0"/>
      <p:bldP spid="328" grpId="0"/>
      <p:bldP spid="330" grpId="0"/>
      <p:bldP spid="332" grpId="0"/>
      <p:bldP spid="333" grpId="0"/>
      <p:bldP spid="334" grpId="0"/>
      <p:bldP spid="335" grpId="0"/>
      <p:bldP spid="336" grpId="0"/>
      <p:bldP spid="337" grpId="0"/>
      <p:bldP spid="338" grpId="0"/>
      <p:bldP spid="339" grpId="0"/>
      <p:bldP spid="340" grpId="0"/>
      <p:bldP spid="341" grpId="0"/>
      <p:bldP spid="342" grpId="0"/>
      <p:bldP spid="343" grpId="0"/>
      <p:bldP spid="344" grpId="0"/>
      <p:bldP spid="345" grpId="0"/>
      <p:bldP spid="346" grpId="0"/>
      <p:bldP spid="347" grpId="0"/>
      <p:bldP spid="348" grpId="0"/>
      <p:bldP spid="3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354" name="layoutShapeInnerChild1">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0" y="0"/>
            <a:ext cx="18288000" cy="10287000"/>
          </a:xfrm>
          <a:prstGeom prst="rect">
            <a:avLst/>
          </a:prstGeom>
        </p:spPr>
      </p:pic>
      <p:pic>
        <p:nvPicPr>
          <p:cNvPr id="356" name="svg">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extLst>
              <a:ext uri="{99F622F2-8980-4CA5-B949-051F08C79808}">
                <asvg:svgBlip xmlns:asvg="http://schemas.microsoft.com/office/drawing/2016/SVG/main" xmlns:p14="http://schemas.microsoft.com/office/powerpoint/2010/main" xmlns:a14="http://schemas.microsoft.com/office/drawing/2010/main" xmlns:a16="http://schemas.microsoft.com/office/drawing/2014/main" xmlns="" r:embed="rId56"/>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571500" y="2247900"/>
            <a:ext cx="8572500" cy="7467600"/>
          </a:xfrm>
          <a:prstGeom prst="rect">
            <a:avLst/>
          </a:prstGeom>
        </p:spPr>
      </p:pic>
      <p:pic>
        <p:nvPicPr>
          <p:cNvPr id="357"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7">
            <a:alphaModFix/>
          </a:blip>
          <a:stretch/>
        </p:blipFill>
        <p:spPr>
          <a:xfrm>
            <a:off x="8883848" y="2720875"/>
            <a:ext cx="609600" cy="609600"/>
          </a:xfrm>
          <a:prstGeom prst="rect">
            <a:avLst/>
          </a:prstGeom>
        </p:spPr>
      </p:pic>
      <p:sp>
        <p:nvSpPr>
          <p:cNvPr id="359" name="-0">
            <a:extLst>
              <a:ext uri="{FF2B5EF4-FFF2-40B4-BE49-F238E27FC236}">
                <a16:creationId xmlns:a16="http://schemas.microsoft.com/office/drawing/2014/main" id="{111B4A49-B930-4A89-A1CD-6CA2B3D95AED}"/>
              </a:ext>
            </a:extLst>
          </p:cNvPr>
          <p:cNvSpPr txBox="1"/>
          <p:nvPr/>
        </p:nvSpPr>
        <p:spPr>
          <a:xfrm>
            <a:off x="9122569" y="2751201"/>
            <a:ext cx="166688" cy="561975"/>
          </a:xfrm>
          <a:prstGeom prst="rect">
            <a:avLst/>
          </a:prstGeom>
          <a:noFill/>
        </p:spPr>
        <p:txBody>
          <a:bodyPr vertOverflow="clip" horzOverflow="clip" wrap="square" lIns="0" tIns="0" rIns="0" bIns="0" rtlCol="0" anchor="t">
            <a:spAutoFit/>
          </a:bodyPr>
          <a:lstStyle/>
          <a:p>
            <a:pPr algn="ctr">
              <a:lnSpc>
                <a:spcPts val="4320"/>
              </a:lnSpc>
            </a:pPr>
            <a:r>
              <a:rPr lang="en-US" sz="2880" spc="-58" dirty="0">
                <a:solidFill>
                  <a:srgbClr val="FFFFFF">
                    <a:alpha val="100000"/>
                  </a:srgbClr>
                </a:solidFill>
                <a:latin typeface="Montserrat SemiBold" panose="00000700000000000000" pitchFamily="2" charset="0"/>
              </a:rPr>
              <a:t>1</a:t>
            </a:r>
          </a:p>
        </p:txBody>
      </p:sp>
      <p:sp>
        <p:nvSpPr>
          <p:cNvPr id="361" name="Primary Heading-0">
            <a:extLst>
              <a:ext uri="{FF2B5EF4-FFF2-40B4-BE49-F238E27FC236}">
                <a16:creationId xmlns:a16="http://schemas.microsoft.com/office/drawing/2014/main" id="{111B4A49-B930-4A89-A1CD-6CA2B3D95AED}"/>
              </a:ext>
            </a:extLst>
          </p:cNvPr>
          <p:cNvSpPr txBox="1"/>
          <p:nvPr/>
        </p:nvSpPr>
        <p:spPr>
          <a:xfrm>
            <a:off x="9676257" y="2438972"/>
            <a:ext cx="7891462"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Current Participation</a:t>
            </a:r>
          </a:p>
        </p:txBody>
      </p:sp>
      <p:sp>
        <p:nvSpPr>
          <p:cNvPr id="363" name="Description of a primary heading-0">
            <a:extLst>
              <a:ext uri="{FF2B5EF4-FFF2-40B4-BE49-F238E27FC236}">
                <a16:creationId xmlns:a16="http://schemas.microsoft.com/office/drawing/2014/main" id="{111B4A49-B930-4A89-A1CD-6CA2B3D95AED}"/>
              </a:ext>
            </a:extLst>
          </p:cNvPr>
          <p:cNvSpPr txBox="1"/>
          <p:nvPr/>
        </p:nvSpPr>
        <p:spPr>
          <a:xfrm>
            <a:off x="9676257" y="2899220"/>
            <a:ext cx="7891462"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Touch Football has over </a:t>
            </a:r>
            <a:r>
              <a:rPr lang="en-US" sz="1800" b="1" spc="-18" dirty="0">
                <a:solidFill>
                  <a:srgbClr val="E6E6E6"/>
                </a:solidFill>
                <a:latin typeface="Open Sans" panose="00000700000000000000" pitchFamily="2" charset="0"/>
              </a:rPr>
              <a:t>600,000 participants</a:t>
            </a:r>
            <a:r>
              <a:rPr lang="en-US" sz="1800" spc="-18" dirty="0">
                <a:solidFill>
                  <a:srgbClr val="E6E6E6"/>
                </a:solidFill>
                <a:latin typeface="Open Sans" panose="00000700000000000000" pitchFamily="2" charset="0"/>
              </a:rPr>
              <a:t> with significant gains in junior programs and female engagement.</a:t>
            </a:r>
          </a:p>
        </p:txBody>
      </p:sp>
      <p:pic>
        <p:nvPicPr>
          <p:cNvPr id="36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8">
            <a:alphaModFix/>
          </a:blip>
          <a:stretch/>
        </p:blipFill>
        <p:spPr>
          <a:xfrm>
            <a:off x="8883848" y="4687044"/>
            <a:ext cx="609600" cy="609600"/>
          </a:xfrm>
          <a:prstGeom prst="rect">
            <a:avLst/>
          </a:prstGeom>
        </p:spPr>
      </p:pic>
      <p:sp>
        <p:nvSpPr>
          <p:cNvPr id="367" name="-1">
            <a:extLst>
              <a:ext uri="{FF2B5EF4-FFF2-40B4-BE49-F238E27FC236}">
                <a16:creationId xmlns:a16="http://schemas.microsoft.com/office/drawing/2014/main" id="{111B4A49-B930-4A89-A1CD-6CA2B3D95AED}"/>
              </a:ext>
            </a:extLst>
          </p:cNvPr>
          <p:cNvSpPr txBox="1"/>
          <p:nvPr/>
        </p:nvSpPr>
        <p:spPr>
          <a:xfrm>
            <a:off x="9085802" y="4717542"/>
            <a:ext cx="242888" cy="561975"/>
          </a:xfrm>
          <a:prstGeom prst="rect">
            <a:avLst/>
          </a:prstGeom>
          <a:noFill/>
        </p:spPr>
        <p:txBody>
          <a:bodyPr vertOverflow="clip" horzOverflow="clip" wrap="square" lIns="0" tIns="0" rIns="0" bIns="0" rtlCol="0" anchor="t">
            <a:spAutoFit/>
          </a:bodyPr>
          <a:lstStyle/>
          <a:p>
            <a:pPr algn="ctr">
              <a:lnSpc>
                <a:spcPts val="4320"/>
              </a:lnSpc>
            </a:pPr>
            <a:r>
              <a:rPr lang="en-US" sz="2880" spc="-58" dirty="0">
                <a:solidFill>
                  <a:srgbClr val="FFFFFF">
                    <a:alpha val="100000"/>
                  </a:srgbClr>
                </a:solidFill>
                <a:latin typeface="Montserrat SemiBold" panose="00000700000000000000" pitchFamily="2" charset="0"/>
              </a:rPr>
              <a:t>2</a:t>
            </a:r>
          </a:p>
        </p:txBody>
      </p:sp>
      <p:sp>
        <p:nvSpPr>
          <p:cNvPr id="369" name="Primary Heading-1">
            <a:extLst>
              <a:ext uri="{FF2B5EF4-FFF2-40B4-BE49-F238E27FC236}">
                <a16:creationId xmlns:a16="http://schemas.microsoft.com/office/drawing/2014/main" id="{111B4A49-B930-4A89-A1CD-6CA2B3D95AED}"/>
              </a:ext>
            </a:extLst>
          </p:cNvPr>
          <p:cNvSpPr txBox="1"/>
          <p:nvPr/>
        </p:nvSpPr>
        <p:spPr>
          <a:xfrm>
            <a:off x="9676257" y="4405312"/>
            <a:ext cx="7891462"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Growth Target</a:t>
            </a:r>
          </a:p>
        </p:txBody>
      </p:sp>
      <p:sp>
        <p:nvSpPr>
          <p:cNvPr id="371" name="Description of a primary heading-1">
            <a:extLst>
              <a:ext uri="{FF2B5EF4-FFF2-40B4-BE49-F238E27FC236}">
                <a16:creationId xmlns:a16="http://schemas.microsoft.com/office/drawing/2014/main" id="{111B4A49-B930-4A89-A1CD-6CA2B3D95AED}"/>
              </a:ext>
            </a:extLst>
          </p:cNvPr>
          <p:cNvSpPr txBox="1"/>
          <p:nvPr/>
        </p:nvSpPr>
        <p:spPr>
          <a:xfrm>
            <a:off x="9676257" y="4865465"/>
            <a:ext cx="7891462"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Aim to increase participation to </a:t>
            </a:r>
            <a:r>
              <a:rPr lang="en-US" sz="1800" b="1" spc="-18" dirty="0">
                <a:solidFill>
                  <a:srgbClr val="E6E6E6"/>
                </a:solidFill>
                <a:latin typeface="Open Sans" panose="00000700000000000000" pitchFamily="2" charset="0"/>
              </a:rPr>
              <a:t>755,000 players</a:t>
            </a:r>
            <a:r>
              <a:rPr lang="en-US" sz="1800" spc="-18" dirty="0">
                <a:solidFill>
                  <a:srgbClr val="E6E6E6"/>
                </a:solidFill>
                <a:latin typeface="Open Sans" panose="00000700000000000000" pitchFamily="2" charset="0"/>
              </a:rPr>
              <a:t> by 2029, focusing on schools and diverse cohorts.</a:t>
            </a:r>
          </a:p>
        </p:txBody>
      </p:sp>
      <p:pic>
        <p:nvPicPr>
          <p:cNvPr id="37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9">
            <a:alphaModFix/>
          </a:blip>
          <a:stretch/>
        </p:blipFill>
        <p:spPr>
          <a:xfrm>
            <a:off x="8883848" y="6653659"/>
            <a:ext cx="609600" cy="609600"/>
          </a:xfrm>
          <a:prstGeom prst="rect">
            <a:avLst/>
          </a:prstGeom>
        </p:spPr>
      </p:pic>
      <p:sp>
        <p:nvSpPr>
          <p:cNvPr id="375" name="-2">
            <a:extLst>
              <a:ext uri="{FF2B5EF4-FFF2-40B4-BE49-F238E27FC236}">
                <a16:creationId xmlns:a16="http://schemas.microsoft.com/office/drawing/2014/main" id="{111B4A49-B930-4A89-A1CD-6CA2B3D95AED}"/>
              </a:ext>
            </a:extLst>
          </p:cNvPr>
          <p:cNvSpPr txBox="1"/>
          <p:nvPr/>
        </p:nvSpPr>
        <p:spPr>
          <a:xfrm>
            <a:off x="9085802" y="6683978"/>
            <a:ext cx="242888" cy="561975"/>
          </a:xfrm>
          <a:prstGeom prst="rect">
            <a:avLst/>
          </a:prstGeom>
          <a:noFill/>
        </p:spPr>
        <p:txBody>
          <a:bodyPr vertOverflow="clip" horzOverflow="clip" wrap="square" lIns="0" tIns="0" rIns="0" bIns="0" rtlCol="0" anchor="t">
            <a:spAutoFit/>
          </a:bodyPr>
          <a:lstStyle/>
          <a:p>
            <a:pPr algn="ctr">
              <a:lnSpc>
                <a:spcPts val="4320"/>
              </a:lnSpc>
            </a:pPr>
            <a:r>
              <a:rPr lang="en-US" sz="2880" spc="-58" dirty="0">
                <a:solidFill>
                  <a:srgbClr val="FFFFFF">
                    <a:alpha val="100000"/>
                  </a:srgbClr>
                </a:solidFill>
                <a:latin typeface="Montserrat SemiBold" panose="00000700000000000000" pitchFamily="2" charset="0"/>
              </a:rPr>
              <a:t>3</a:t>
            </a:r>
          </a:p>
        </p:txBody>
      </p:sp>
      <p:sp>
        <p:nvSpPr>
          <p:cNvPr id="377" name="Primary Heading-2">
            <a:extLst>
              <a:ext uri="{FF2B5EF4-FFF2-40B4-BE49-F238E27FC236}">
                <a16:creationId xmlns:a16="http://schemas.microsoft.com/office/drawing/2014/main" id="{111B4A49-B930-4A89-A1CD-6CA2B3D95AED}"/>
              </a:ext>
            </a:extLst>
          </p:cNvPr>
          <p:cNvSpPr txBox="1"/>
          <p:nvPr/>
        </p:nvSpPr>
        <p:spPr>
          <a:xfrm>
            <a:off x="9676257" y="6371749"/>
            <a:ext cx="7891462"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Action Plan</a:t>
            </a:r>
          </a:p>
        </p:txBody>
      </p:sp>
      <p:sp>
        <p:nvSpPr>
          <p:cNvPr id="379" name="Description of a primary heading-2">
            <a:extLst>
              <a:ext uri="{FF2B5EF4-FFF2-40B4-BE49-F238E27FC236}">
                <a16:creationId xmlns:a16="http://schemas.microsoft.com/office/drawing/2014/main" id="{111B4A49-B930-4A89-A1CD-6CA2B3D95AED}"/>
              </a:ext>
            </a:extLst>
          </p:cNvPr>
          <p:cNvSpPr txBox="1"/>
          <p:nvPr/>
        </p:nvSpPr>
        <p:spPr>
          <a:xfrm>
            <a:off x="9676257" y="6831997"/>
            <a:ext cx="7891462"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Implement a </a:t>
            </a:r>
            <a:r>
              <a:rPr lang="en-US" sz="1800" b="1" spc="-18" dirty="0">
                <a:solidFill>
                  <a:srgbClr val="E6E6E6"/>
                </a:solidFill>
                <a:latin typeface="Open Sans" panose="00000700000000000000" pitchFamily="2" charset="0"/>
              </a:rPr>
              <a:t>'school-first' engagement model</a:t>
            </a:r>
            <a:r>
              <a:rPr lang="en-US" sz="1800" spc="-18" dirty="0">
                <a:solidFill>
                  <a:srgbClr val="E6E6E6"/>
                </a:solidFill>
                <a:latin typeface="Open Sans" panose="00000700000000000000" pitchFamily="2" charset="0"/>
              </a:rPr>
              <a:t> to enhance partnerships and participation rates effectively.</a:t>
            </a:r>
          </a:p>
        </p:txBody>
      </p:sp>
      <p:pic>
        <p:nvPicPr>
          <p:cNvPr id="38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0">
            <a:alphaModFix/>
          </a:blip>
          <a:stretch/>
        </p:blipFill>
        <p:spPr>
          <a:xfrm>
            <a:off x="8883848" y="8620125"/>
            <a:ext cx="609600" cy="609600"/>
          </a:xfrm>
          <a:prstGeom prst="rect">
            <a:avLst/>
          </a:prstGeom>
        </p:spPr>
      </p:pic>
      <p:sp>
        <p:nvSpPr>
          <p:cNvPr id="383" name="-3">
            <a:extLst>
              <a:ext uri="{FF2B5EF4-FFF2-40B4-BE49-F238E27FC236}">
                <a16:creationId xmlns:a16="http://schemas.microsoft.com/office/drawing/2014/main" id="{111B4A49-B930-4A89-A1CD-6CA2B3D95AED}"/>
              </a:ext>
            </a:extLst>
          </p:cNvPr>
          <p:cNvSpPr txBox="1"/>
          <p:nvPr/>
        </p:nvSpPr>
        <p:spPr>
          <a:xfrm>
            <a:off x="9068086" y="8650510"/>
            <a:ext cx="271462" cy="561975"/>
          </a:xfrm>
          <a:prstGeom prst="rect">
            <a:avLst/>
          </a:prstGeom>
          <a:noFill/>
        </p:spPr>
        <p:txBody>
          <a:bodyPr vertOverflow="clip" horzOverflow="clip" wrap="square" lIns="0" tIns="0" rIns="0" bIns="0" rtlCol="0" anchor="t">
            <a:spAutoFit/>
          </a:bodyPr>
          <a:lstStyle/>
          <a:p>
            <a:pPr algn="ctr">
              <a:lnSpc>
                <a:spcPts val="4320"/>
              </a:lnSpc>
            </a:pPr>
            <a:r>
              <a:rPr lang="en-US" sz="2880" spc="-58" dirty="0">
                <a:solidFill>
                  <a:srgbClr val="FFFFFF">
                    <a:alpha val="100000"/>
                  </a:srgbClr>
                </a:solidFill>
                <a:latin typeface="Montserrat SemiBold" panose="00000700000000000000" pitchFamily="2" charset="0"/>
              </a:rPr>
              <a:t>4</a:t>
            </a:r>
          </a:p>
        </p:txBody>
      </p:sp>
      <p:sp>
        <p:nvSpPr>
          <p:cNvPr id="385" name="Primary Heading-3">
            <a:extLst>
              <a:ext uri="{FF2B5EF4-FFF2-40B4-BE49-F238E27FC236}">
                <a16:creationId xmlns:a16="http://schemas.microsoft.com/office/drawing/2014/main" id="{111B4A49-B930-4A89-A1CD-6CA2B3D95AED}"/>
              </a:ext>
            </a:extLst>
          </p:cNvPr>
          <p:cNvSpPr txBox="1"/>
          <p:nvPr/>
        </p:nvSpPr>
        <p:spPr>
          <a:xfrm>
            <a:off x="9676257" y="8338280"/>
            <a:ext cx="7891462"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Expected Results</a:t>
            </a:r>
          </a:p>
        </p:txBody>
      </p:sp>
      <p:sp>
        <p:nvSpPr>
          <p:cNvPr id="387" name="Description of a primary heading-3">
            <a:extLst>
              <a:ext uri="{FF2B5EF4-FFF2-40B4-BE49-F238E27FC236}">
                <a16:creationId xmlns:a16="http://schemas.microsoft.com/office/drawing/2014/main" id="{111B4A49-B930-4A89-A1CD-6CA2B3D95AED}"/>
              </a:ext>
            </a:extLst>
          </p:cNvPr>
          <p:cNvSpPr txBox="1"/>
          <p:nvPr/>
        </p:nvSpPr>
        <p:spPr>
          <a:xfrm>
            <a:off x="9676257" y="8798433"/>
            <a:ext cx="7891462"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Anticipate a </a:t>
            </a:r>
            <a:r>
              <a:rPr lang="en-US" sz="1800" b="1" spc="-18" dirty="0">
                <a:solidFill>
                  <a:srgbClr val="E6E6E6"/>
                </a:solidFill>
                <a:latin typeface="Open Sans" panose="00000700000000000000" pitchFamily="2" charset="0"/>
              </a:rPr>
              <a:t>40% increase</a:t>
            </a:r>
            <a:r>
              <a:rPr lang="en-US" sz="1800" spc="-18" dirty="0">
                <a:solidFill>
                  <a:srgbClr val="E6E6E6"/>
                </a:solidFill>
                <a:latin typeface="Open Sans" panose="00000700000000000000" pitchFamily="2" charset="0"/>
              </a:rPr>
              <a:t> in junior girls and a </a:t>
            </a:r>
            <a:r>
              <a:rPr lang="en-US" sz="1800" b="1" spc="-18" dirty="0">
                <a:solidFill>
                  <a:srgbClr val="E6E6E6"/>
                </a:solidFill>
                <a:latin typeface="Open Sans" panose="00000700000000000000" pitchFamily="2" charset="0"/>
              </a:rPr>
              <a:t>15% increase</a:t>
            </a:r>
            <a:r>
              <a:rPr lang="en-US" sz="1800" spc="-18" dirty="0">
                <a:solidFill>
                  <a:srgbClr val="E6E6E6"/>
                </a:solidFill>
                <a:latin typeface="Open Sans" panose="00000700000000000000" pitchFamily="2" charset="0"/>
              </a:rPr>
              <a:t> in female referee and coach accreditations.</a:t>
            </a:r>
          </a:p>
        </p:txBody>
      </p:sp>
      <p:sp>
        <p:nvSpPr>
          <p:cNvPr id="389" name="Title 3">
            <a:extLst>
              <a:ext uri="{FF2B5EF4-FFF2-40B4-BE49-F238E27FC236}">
                <a16:creationId xmlns:a16="http://schemas.microsoft.com/office/drawing/2014/main" id="{111B4A49-B930-4A89-A1CD-6CA2B3D95AED}"/>
              </a:ext>
            </a:extLst>
          </p:cNvPr>
          <p:cNvSpPr txBox="1"/>
          <p:nvPr/>
        </p:nvSpPr>
        <p:spPr>
          <a:xfrm>
            <a:off x="571500" y="533400"/>
            <a:ext cx="17178338" cy="704850"/>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Enhancing Participation in Touch Football 2026–2029</a:t>
            </a:r>
          </a:p>
        </p:txBody>
      </p:sp>
      <p:sp>
        <p:nvSpPr>
          <p:cNvPr id="391" name="SubTitle">
            <a:extLst>
              <a:ext uri="{FF2B5EF4-FFF2-40B4-BE49-F238E27FC236}">
                <a16:creationId xmlns:a16="http://schemas.microsoft.com/office/drawing/2014/main" id="{111B4A49-B930-4A89-A1CD-6CA2B3D95AED}"/>
              </a:ext>
            </a:extLst>
          </p:cNvPr>
          <p:cNvSpPr txBox="1"/>
          <p:nvPr/>
        </p:nvSpPr>
        <p:spPr>
          <a:xfrm>
            <a:off x="571500" y="1295400"/>
            <a:ext cx="17178338" cy="3714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Strategic framework for increasing engagement and inclusivity in junior team sports across Australia</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1200"/>
                                        <p:tgtEl>
                                          <p:spTgt spid="354"/>
                                        </p:tgtEl>
                                      </p:cBhvr>
                                    </p:animEffect>
                                  </p:childTnLst>
                                </p:cTn>
                              </p:par>
                              <p:par>
                                <p:cTn id="8" presetID="35" presetClass="path" presetSubtype="0" accel="50000" decel="50000" fill="hold" nodeType="withEffect">
                                  <p:stCondLst>
                                    <p:cond delay="0"/>
                                  </p:stCondLst>
                                  <p:childTnLst>
                                    <p:animMotion origin="layout" path="M 0.041666668 0 L 0 0 E" pathEditMode="relative" ptsTypes="">
                                      <p:cBhvr>
                                        <p:cTn id="9" dur="1200" fill="hold"/>
                                        <p:tgtEl>
                                          <p:spTgt spid="354"/>
                                        </p:tgtEl>
                                        <p:attrNameLst>
                                          <p:attrName>ppt_x</p:attrName>
                                          <p:attrName>ppt_y</p:attrName>
                                        </p:attrNameLst>
                                      </p:cBhvr>
                                    </p:animMotion>
                                  </p:childTnLst>
                                </p:cTn>
                              </p:par>
                              <p:par>
                                <p:cTn id="10" presetID="10" presetClass="entr" presetSubtype="0" accel="50000" decel="50000" fill="hold" nodeType="withEffect">
                                  <p:stCondLst>
                                    <p:cond delay="0"/>
                                  </p:stCondLst>
                                  <p:childTnLst>
                                    <p:set>
                                      <p:cBhvr>
                                        <p:cTn id="11" dur="1" fill="hold">
                                          <p:stCondLst>
                                            <p:cond delay="0"/>
                                          </p:stCondLst>
                                        </p:cTn>
                                        <p:tgtEl>
                                          <p:spTgt spid="356"/>
                                        </p:tgtEl>
                                        <p:attrNameLst>
                                          <p:attrName>style.visibility</p:attrName>
                                        </p:attrNameLst>
                                      </p:cBhvr>
                                      <p:to>
                                        <p:strVal val="visible"/>
                                      </p:to>
                                    </p:set>
                                    <p:animEffect transition="in" filter="fade">
                                      <p:cBhvr>
                                        <p:cTn id="12" dur="1500"/>
                                        <p:tgtEl>
                                          <p:spTgt spid="356"/>
                                        </p:tgtEl>
                                      </p:cBhvr>
                                    </p:animEffect>
                                  </p:childTnLst>
                                </p:cTn>
                              </p:par>
                              <p:par>
                                <p:cTn id="13" presetID="10" presetClass="entr" presetSubtype="0" accel="50000" decel="50000" fill="hold" nodeType="withEffect">
                                  <p:stCondLst>
                                    <p:cond delay="100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1000"/>
                                        <p:tgtEl>
                                          <p:spTgt spid="357"/>
                                        </p:tgtEl>
                                      </p:cBhvr>
                                    </p:animEffect>
                                  </p:childTnLst>
                                </p:cTn>
                              </p:par>
                              <p:par>
                                <p:cTn id="16" presetID="35" presetClass="path" presetSubtype="0" accel="50000" decel="50000" fill="hold" nodeType="withEffect">
                                  <p:stCondLst>
                                    <p:cond delay="1000"/>
                                  </p:stCondLst>
                                  <p:childTnLst>
                                    <p:animMotion origin="layout" path="M 0.026040364 -3.475613E-06 L -1.3033549E-06 -3.475613E-06 E" pathEditMode="relative" ptsTypes="">
                                      <p:cBhvr>
                                        <p:cTn id="17" dur="1000" fill="hold"/>
                                        <p:tgtEl>
                                          <p:spTgt spid="357"/>
                                        </p:tgtEl>
                                        <p:attrNameLst>
                                          <p:attrName>ppt_x</p:attrName>
                                          <p:attrName>ppt_y</p:attrName>
                                        </p:attrNameLst>
                                      </p:cBhvr>
                                    </p:animMotion>
                                  </p:childTnLst>
                                </p:cTn>
                              </p:par>
                              <p:par>
                                <p:cTn id="18" presetID="10" presetClass="entr" presetSubtype="0" accel="50000" decel="50000" fill="hold" nodeType="withEffect">
                                  <p:stCondLst>
                                    <p:cond delay="1000"/>
                                  </p:stCondLst>
                                  <p:childTnLst>
                                    <p:set>
                                      <p:cBhvr>
                                        <p:cTn id="19" dur="1" fill="hold">
                                          <p:stCondLst>
                                            <p:cond delay="0"/>
                                          </p:stCondLst>
                                        </p:cTn>
                                        <p:tgtEl>
                                          <p:spTgt spid="359"/>
                                        </p:tgtEl>
                                        <p:attrNameLst>
                                          <p:attrName>style.visibility</p:attrName>
                                        </p:attrNameLst>
                                      </p:cBhvr>
                                      <p:to>
                                        <p:strVal val="visible"/>
                                      </p:to>
                                    </p:set>
                                    <p:animEffect transition="in" filter="fade">
                                      <p:cBhvr>
                                        <p:cTn id="20" dur="1000"/>
                                        <p:tgtEl>
                                          <p:spTgt spid="359"/>
                                        </p:tgtEl>
                                      </p:cBhvr>
                                    </p:animEffect>
                                  </p:childTnLst>
                                </p:cTn>
                              </p:par>
                              <p:par>
                                <p:cTn id="21" presetID="35" presetClass="path" presetSubtype="0" accel="50000" decel="50000" fill="hold" nodeType="withEffect">
                                  <p:stCondLst>
                                    <p:cond delay="1000"/>
                                  </p:stCondLst>
                                  <p:childTnLst>
                                    <p:animMotion origin="layout" path="M 0.026041666 3.475613E-06 L 0 3.475613E-06 E" pathEditMode="relative" ptsTypes="">
                                      <p:cBhvr>
                                        <p:cTn id="22" dur="1000" fill="hold"/>
                                        <p:tgtEl>
                                          <p:spTgt spid="359"/>
                                        </p:tgtEl>
                                        <p:attrNameLst>
                                          <p:attrName>ppt_x</p:attrName>
                                          <p:attrName>ppt_y</p:attrName>
                                        </p:attrNameLst>
                                      </p:cBhvr>
                                    </p:animMotion>
                                  </p:childTnLst>
                                </p:cTn>
                              </p:par>
                              <p:par>
                                <p:cTn id="23" presetID="10" presetClass="entr" presetSubtype="0" accel="50000" decel="50000" fill="hold" nodeType="withEffect">
                                  <p:stCondLst>
                                    <p:cond delay="1000"/>
                                  </p:stCondLst>
                                  <p:childTnLst>
                                    <p:set>
                                      <p:cBhvr>
                                        <p:cTn id="24" dur="1" fill="hold">
                                          <p:stCondLst>
                                            <p:cond delay="0"/>
                                          </p:stCondLst>
                                        </p:cTn>
                                        <p:tgtEl>
                                          <p:spTgt spid="361"/>
                                        </p:tgtEl>
                                        <p:attrNameLst>
                                          <p:attrName>style.visibility</p:attrName>
                                        </p:attrNameLst>
                                      </p:cBhvr>
                                      <p:to>
                                        <p:strVal val="visible"/>
                                      </p:to>
                                    </p:set>
                                    <p:animEffect transition="in" filter="fade">
                                      <p:cBhvr>
                                        <p:cTn id="25" dur="1000"/>
                                        <p:tgtEl>
                                          <p:spTgt spid="361"/>
                                        </p:tgtEl>
                                      </p:cBhvr>
                                    </p:animEffect>
                                  </p:childTnLst>
                                </p:cTn>
                              </p:par>
                              <p:par>
                                <p:cTn id="26" presetID="35" presetClass="path" presetSubtype="0" accel="50000" decel="50000" fill="hold" nodeType="withEffect">
                                  <p:stCondLst>
                                    <p:cond delay="1000"/>
                                  </p:stCondLst>
                                  <p:childTnLst>
                                    <p:animMotion origin="layout" path="M 0.02603906 2.3170753E-06 L -2.6067098E-06 2.3170753E-06 E" pathEditMode="relative" ptsTypes="">
                                      <p:cBhvr>
                                        <p:cTn id="27" dur="1000" fill="hold"/>
                                        <p:tgtEl>
                                          <p:spTgt spid="361"/>
                                        </p:tgtEl>
                                        <p:attrNameLst>
                                          <p:attrName>ppt_x</p:attrName>
                                          <p:attrName>ppt_y</p:attrName>
                                        </p:attrNameLst>
                                      </p:cBhvr>
                                    </p:animMotion>
                                  </p:childTnLst>
                                </p:cTn>
                              </p:par>
                              <p:par>
                                <p:cTn id="28" presetID="10" presetClass="entr" presetSubtype="0" accel="50000" decel="50000" fill="hold" nodeType="withEffect">
                                  <p:stCondLst>
                                    <p:cond delay="1000"/>
                                  </p:stCondLst>
                                  <p:childTnLst>
                                    <p:set>
                                      <p:cBhvr>
                                        <p:cTn id="29" dur="1" fill="hold">
                                          <p:stCondLst>
                                            <p:cond delay="0"/>
                                          </p:stCondLst>
                                        </p:cTn>
                                        <p:tgtEl>
                                          <p:spTgt spid="363"/>
                                        </p:tgtEl>
                                        <p:attrNameLst>
                                          <p:attrName>style.visibility</p:attrName>
                                        </p:attrNameLst>
                                      </p:cBhvr>
                                      <p:to>
                                        <p:strVal val="visible"/>
                                      </p:to>
                                    </p:set>
                                    <p:animEffect transition="in" filter="fade">
                                      <p:cBhvr>
                                        <p:cTn id="30" dur="1000"/>
                                        <p:tgtEl>
                                          <p:spTgt spid="363"/>
                                        </p:tgtEl>
                                      </p:cBhvr>
                                    </p:animEffect>
                                  </p:childTnLst>
                                </p:cTn>
                              </p:par>
                              <p:par>
                                <p:cTn id="31" presetID="35" presetClass="path" presetSubtype="0" accel="50000" decel="50000" fill="hold" nodeType="withEffect">
                                  <p:stCondLst>
                                    <p:cond delay="1000"/>
                                  </p:stCondLst>
                                  <p:childTnLst>
                                    <p:animMotion origin="layout" path="M 0.02603906 -4.6341506E-06 L -2.6067098E-06 -4.6341506E-06 E" pathEditMode="relative" ptsTypes="">
                                      <p:cBhvr>
                                        <p:cTn id="32" dur="1000" fill="hold"/>
                                        <p:tgtEl>
                                          <p:spTgt spid="363"/>
                                        </p:tgtEl>
                                        <p:attrNameLst>
                                          <p:attrName>ppt_x</p:attrName>
                                          <p:attrName>ppt_y</p:attrName>
                                        </p:attrNameLst>
                                      </p:cBhvr>
                                    </p:animMotion>
                                  </p:childTnLst>
                                </p:cTn>
                              </p:par>
                              <p:par>
                                <p:cTn id="33" presetID="10" presetClass="entr" presetSubtype="0" accel="50000" decel="50000" fill="hold" nodeType="withEffect">
                                  <p:stCondLst>
                                    <p:cond delay="1140"/>
                                  </p:stCondLst>
                                  <p:childTnLst>
                                    <p:set>
                                      <p:cBhvr>
                                        <p:cTn id="34" dur="1" fill="hold">
                                          <p:stCondLst>
                                            <p:cond delay="0"/>
                                          </p:stCondLst>
                                        </p:cTn>
                                        <p:tgtEl>
                                          <p:spTgt spid="365"/>
                                        </p:tgtEl>
                                        <p:attrNameLst>
                                          <p:attrName>style.visibility</p:attrName>
                                        </p:attrNameLst>
                                      </p:cBhvr>
                                      <p:to>
                                        <p:strVal val="visible"/>
                                      </p:to>
                                    </p:set>
                                    <p:animEffect transition="in" filter="fade">
                                      <p:cBhvr>
                                        <p:cTn id="35" dur="1000"/>
                                        <p:tgtEl>
                                          <p:spTgt spid="365"/>
                                        </p:tgtEl>
                                      </p:cBhvr>
                                    </p:animEffect>
                                  </p:childTnLst>
                                </p:cTn>
                              </p:par>
                              <p:par>
                                <p:cTn id="36" presetID="35" presetClass="path" presetSubtype="0" accel="50000" decel="50000" fill="hold" nodeType="withEffect">
                                  <p:stCondLst>
                                    <p:cond delay="1140"/>
                                  </p:stCondLst>
                                  <p:childTnLst>
                                    <p:animMotion origin="layout" path="M 0.026040364 3.475613E-06 L -1.3033549E-06 3.475613E-06 E" pathEditMode="relative" ptsTypes="">
                                      <p:cBhvr>
                                        <p:cTn id="37" dur="1000" fill="hold"/>
                                        <p:tgtEl>
                                          <p:spTgt spid="365"/>
                                        </p:tgtEl>
                                        <p:attrNameLst>
                                          <p:attrName>ppt_x</p:attrName>
                                          <p:attrName>ppt_y</p:attrName>
                                        </p:attrNameLst>
                                      </p:cBhvr>
                                    </p:animMotion>
                                  </p:childTnLst>
                                </p:cTn>
                              </p:par>
                              <p:par>
                                <p:cTn id="38" presetID="10" presetClass="entr" presetSubtype="0" accel="50000" decel="50000" fill="hold" nodeType="withEffect">
                                  <p:stCondLst>
                                    <p:cond delay="1140"/>
                                  </p:stCondLst>
                                  <p:childTnLst>
                                    <p:set>
                                      <p:cBhvr>
                                        <p:cTn id="39" dur="1" fill="hold">
                                          <p:stCondLst>
                                            <p:cond delay="0"/>
                                          </p:stCondLst>
                                        </p:cTn>
                                        <p:tgtEl>
                                          <p:spTgt spid="367"/>
                                        </p:tgtEl>
                                        <p:attrNameLst>
                                          <p:attrName>style.visibility</p:attrName>
                                        </p:attrNameLst>
                                      </p:cBhvr>
                                      <p:to>
                                        <p:strVal val="visible"/>
                                      </p:to>
                                    </p:set>
                                    <p:animEffect transition="in" filter="fade">
                                      <p:cBhvr>
                                        <p:cTn id="40" dur="1000"/>
                                        <p:tgtEl>
                                          <p:spTgt spid="367"/>
                                        </p:tgtEl>
                                      </p:cBhvr>
                                    </p:animEffect>
                                  </p:childTnLst>
                                </p:cTn>
                              </p:par>
                              <p:par>
                                <p:cTn id="41" presetID="35" presetClass="path" presetSubtype="0" accel="50000" decel="50000" fill="hold" nodeType="withEffect">
                                  <p:stCondLst>
                                    <p:cond delay="1140"/>
                                  </p:stCondLst>
                                  <p:childTnLst>
                                    <p:animMotion origin="layout" path="M 0.026041985 1.1585377E-06 L 3.1789145E-07 1.1585377E-06 E" pathEditMode="relative" ptsTypes="">
                                      <p:cBhvr>
                                        <p:cTn id="42" dur="1000" fill="hold"/>
                                        <p:tgtEl>
                                          <p:spTgt spid="367"/>
                                        </p:tgtEl>
                                        <p:attrNameLst>
                                          <p:attrName>ppt_x</p:attrName>
                                          <p:attrName>ppt_y</p:attrName>
                                        </p:attrNameLst>
                                      </p:cBhvr>
                                    </p:animMotion>
                                  </p:childTnLst>
                                </p:cTn>
                              </p:par>
                              <p:par>
                                <p:cTn id="43" presetID="10" presetClass="entr" presetSubtype="0" accel="50000" decel="50000" fill="hold" nodeType="withEffect">
                                  <p:stCondLst>
                                    <p:cond delay="1140"/>
                                  </p:stCondLst>
                                  <p:childTnLst>
                                    <p:set>
                                      <p:cBhvr>
                                        <p:cTn id="44" dur="1" fill="hold">
                                          <p:stCondLst>
                                            <p:cond delay="0"/>
                                          </p:stCondLst>
                                        </p:cTn>
                                        <p:tgtEl>
                                          <p:spTgt spid="369"/>
                                        </p:tgtEl>
                                        <p:attrNameLst>
                                          <p:attrName>style.visibility</p:attrName>
                                        </p:attrNameLst>
                                      </p:cBhvr>
                                      <p:to>
                                        <p:strVal val="visible"/>
                                      </p:to>
                                    </p:set>
                                    <p:animEffect transition="in" filter="fade">
                                      <p:cBhvr>
                                        <p:cTn id="45" dur="1000"/>
                                        <p:tgtEl>
                                          <p:spTgt spid="369"/>
                                        </p:tgtEl>
                                      </p:cBhvr>
                                    </p:animEffect>
                                  </p:childTnLst>
                                </p:cTn>
                              </p:par>
                              <p:par>
                                <p:cTn id="46" presetID="35" presetClass="path" presetSubtype="0" accel="50000" decel="50000" fill="hold" nodeType="withEffect">
                                  <p:stCondLst>
                                    <p:cond delay="1140"/>
                                  </p:stCondLst>
                                  <p:childTnLst>
                                    <p:animMotion origin="layout" path="M 0.02603906 0 L -2.6067098E-06 0 E" pathEditMode="relative" ptsTypes="">
                                      <p:cBhvr>
                                        <p:cTn id="47" dur="1000" fill="hold"/>
                                        <p:tgtEl>
                                          <p:spTgt spid="369"/>
                                        </p:tgtEl>
                                        <p:attrNameLst>
                                          <p:attrName>ppt_x</p:attrName>
                                          <p:attrName>ppt_y</p:attrName>
                                        </p:attrNameLst>
                                      </p:cBhvr>
                                    </p:animMotion>
                                  </p:childTnLst>
                                </p:cTn>
                              </p:par>
                              <p:par>
                                <p:cTn id="48" presetID="10" presetClass="entr" presetSubtype="0" accel="50000" decel="50000" fill="hold" nodeType="withEffect">
                                  <p:stCondLst>
                                    <p:cond delay="1140"/>
                                  </p:stCondLst>
                                  <p:childTnLst>
                                    <p:set>
                                      <p:cBhvr>
                                        <p:cTn id="49" dur="1" fill="hold">
                                          <p:stCondLst>
                                            <p:cond delay="0"/>
                                          </p:stCondLst>
                                        </p:cTn>
                                        <p:tgtEl>
                                          <p:spTgt spid="371"/>
                                        </p:tgtEl>
                                        <p:attrNameLst>
                                          <p:attrName>style.visibility</p:attrName>
                                        </p:attrNameLst>
                                      </p:cBhvr>
                                      <p:to>
                                        <p:strVal val="visible"/>
                                      </p:to>
                                    </p:set>
                                    <p:animEffect transition="in" filter="fade">
                                      <p:cBhvr>
                                        <p:cTn id="50" dur="1000"/>
                                        <p:tgtEl>
                                          <p:spTgt spid="371"/>
                                        </p:tgtEl>
                                      </p:cBhvr>
                                    </p:animEffect>
                                  </p:childTnLst>
                                </p:cTn>
                              </p:par>
                              <p:par>
                                <p:cTn id="51" presetID="35" presetClass="path" presetSubtype="0" accel="50000" decel="50000" fill="hold" nodeType="withEffect">
                                  <p:stCondLst>
                                    <p:cond delay="1140"/>
                                  </p:stCondLst>
                                  <p:childTnLst>
                                    <p:animMotion origin="layout" path="M 0.02603906 2.3170753E-06 L -2.6067098E-06 2.3170753E-06 E" pathEditMode="relative" ptsTypes="">
                                      <p:cBhvr>
                                        <p:cTn id="52" dur="1000" fill="hold"/>
                                        <p:tgtEl>
                                          <p:spTgt spid="371"/>
                                        </p:tgtEl>
                                        <p:attrNameLst>
                                          <p:attrName>ppt_x</p:attrName>
                                          <p:attrName>ppt_y</p:attrName>
                                        </p:attrNameLst>
                                      </p:cBhvr>
                                    </p:animMotion>
                                  </p:childTnLst>
                                </p:cTn>
                              </p:par>
                              <p:par>
                                <p:cTn id="53" presetID="10" presetClass="entr" presetSubtype="0" accel="50000" decel="50000" fill="hold" nodeType="withEffect">
                                  <p:stCondLst>
                                    <p:cond delay="1280"/>
                                  </p:stCondLst>
                                  <p:childTnLst>
                                    <p:set>
                                      <p:cBhvr>
                                        <p:cTn id="54" dur="1" fill="hold">
                                          <p:stCondLst>
                                            <p:cond delay="0"/>
                                          </p:stCondLst>
                                        </p:cTn>
                                        <p:tgtEl>
                                          <p:spTgt spid="373"/>
                                        </p:tgtEl>
                                        <p:attrNameLst>
                                          <p:attrName>style.visibility</p:attrName>
                                        </p:attrNameLst>
                                      </p:cBhvr>
                                      <p:to>
                                        <p:strVal val="visible"/>
                                      </p:to>
                                    </p:set>
                                    <p:animEffect transition="in" filter="fade">
                                      <p:cBhvr>
                                        <p:cTn id="55" dur="1000"/>
                                        <p:tgtEl>
                                          <p:spTgt spid="373"/>
                                        </p:tgtEl>
                                      </p:cBhvr>
                                    </p:animEffect>
                                  </p:childTnLst>
                                </p:cTn>
                              </p:par>
                              <p:par>
                                <p:cTn id="56" presetID="35" presetClass="path" presetSubtype="0" accel="50000" decel="50000" fill="hold" nodeType="withEffect">
                                  <p:stCondLst>
                                    <p:cond delay="1280"/>
                                  </p:stCondLst>
                                  <p:childTnLst>
                                    <p:animMotion origin="layout" path="M 0.026040364 -2.8822158E-06 L -1.3033549E-06 -2.8822158E-06 E" pathEditMode="relative" ptsTypes="">
                                      <p:cBhvr>
                                        <p:cTn id="57" dur="1000" fill="hold"/>
                                        <p:tgtEl>
                                          <p:spTgt spid="373"/>
                                        </p:tgtEl>
                                        <p:attrNameLst>
                                          <p:attrName>ppt_x</p:attrName>
                                          <p:attrName>ppt_y</p:attrName>
                                        </p:attrNameLst>
                                      </p:cBhvr>
                                    </p:animMotion>
                                  </p:childTnLst>
                                </p:cTn>
                              </p:par>
                              <p:par>
                                <p:cTn id="58" presetID="10" presetClass="entr" presetSubtype="0" accel="50000" decel="50000" fill="hold" nodeType="withEffect">
                                  <p:stCondLst>
                                    <p:cond delay="1280"/>
                                  </p:stCondLst>
                                  <p:childTnLst>
                                    <p:set>
                                      <p:cBhvr>
                                        <p:cTn id="59" dur="1" fill="hold">
                                          <p:stCondLst>
                                            <p:cond delay="0"/>
                                          </p:stCondLst>
                                        </p:cTn>
                                        <p:tgtEl>
                                          <p:spTgt spid="375"/>
                                        </p:tgtEl>
                                        <p:attrNameLst>
                                          <p:attrName>style.visibility</p:attrName>
                                        </p:attrNameLst>
                                      </p:cBhvr>
                                      <p:to>
                                        <p:strVal val="visible"/>
                                      </p:to>
                                    </p:set>
                                    <p:animEffect transition="in" filter="fade">
                                      <p:cBhvr>
                                        <p:cTn id="60" dur="1000"/>
                                        <p:tgtEl>
                                          <p:spTgt spid="375"/>
                                        </p:tgtEl>
                                      </p:cBhvr>
                                    </p:animEffect>
                                  </p:childTnLst>
                                </p:cTn>
                              </p:par>
                              <p:par>
                                <p:cTn id="61" presetID="35" presetClass="path" presetSubtype="0" accel="50000" decel="50000" fill="hold" nodeType="withEffect">
                                  <p:stCondLst>
                                    <p:cond delay="1280"/>
                                  </p:stCondLst>
                                  <p:childTnLst>
                                    <p:animMotion origin="layout" path="M 0.026041985 4.0690106E-06 L 3.1789145E-07 4.0690106E-06 E" pathEditMode="relative" ptsTypes="">
                                      <p:cBhvr>
                                        <p:cTn id="62" dur="1000" fill="hold"/>
                                        <p:tgtEl>
                                          <p:spTgt spid="375"/>
                                        </p:tgtEl>
                                        <p:attrNameLst>
                                          <p:attrName>ppt_x</p:attrName>
                                          <p:attrName>ppt_y</p:attrName>
                                        </p:attrNameLst>
                                      </p:cBhvr>
                                    </p:animMotion>
                                  </p:childTnLst>
                                </p:cTn>
                              </p:par>
                              <p:par>
                                <p:cTn id="63" presetID="10" presetClass="entr" presetSubtype="0" accel="50000" decel="50000" fill="hold" nodeType="withEffect">
                                  <p:stCondLst>
                                    <p:cond delay="1280"/>
                                  </p:stCondLst>
                                  <p:childTnLst>
                                    <p:set>
                                      <p:cBhvr>
                                        <p:cTn id="64" dur="1" fill="hold">
                                          <p:stCondLst>
                                            <p:cond delay="0"/>
                                          </p:stCondLst>
                                        </p:cTn>
                                        <p:tgtEl>
                                          <p:spTgt spid="377"/>
                                        </p:tgtEl>
                                        <p:attrNameLst>
                                          <p:attrName>style.visibility</p:attrName>
                                        </p:attrNameLst>
                                      </p:cBhvr>
                                      <p:to>
                                        <p:strVal val="visible"/>
                                      </p:to>
                                    </p:set>
                                    <p:animEffect transition="in" filter="fade">
                                      <p:cBhvr>
                                        <p:cTn id="65" dur="1000"/>
                                        <p:tgtEl>
                                          <p:spTgt spid="377"/>
                                        </p:tgtEl>
                                      </p:cBhvr>
                                    </p:animEffect>
                                  </p:childTnLst>
                                </p:cTn>
                              </p:par>
                              <p:par>
                                <p:cTn id="66" presetID="35" presetClass="path" presetSubtype="0" accel="50000" decel="50000" fill="hold" nodeType="withEffect">
                                  <p:stCondLst>
                                    <p:cond delay="1280"/>
                                  </p:stCondLst>
                                  <p:childTnLst>
                                    <p:animMotion origin="layout" path="M 0.02603906 2.8822158E-06 L -2.6067098E-06 2.8822158E-06 E" pathEditMode="relative" ptsTypes="">
                                      <p:cBhvr>
                                        <p:cTn id="67" dur="1000" fill="hold"/>
                                        <p:tgtEl>
                                          <p:spTgt spid="377"/>
                                        </p:tgtEl>
                                        <p:attrNameLst>
                                          <p:attrName>ppt_x</p:attrName>
                                          <p:attrName>ppt_y</p:attrName>
                                        </p:attrNameLst>
                                      </p:cBhvr>
                                    </p:animMotion>
                                  </p:childTnLst>
                                </p:cTn>
                              </p:par>
                              <p:par>
                                <p:cTn id="68" presetID="10" presetClass="entr" presetSubtype="0" accel="50000" decel="50000" fill="hold" nodeType="withEffect">
                                  <p:stCondLst>
                                    <p:cond delay="1280"/>
                                  </p:stCondLst>
                                  <p:childTnLst>
                                    <p:set>
                                      <p:cBhvr>
                                        <p:cTn id="69" dur="1" fill="hold">
                                          <p:stCondLst>
                                            <p:cond delay="0"/>
                                          </p:stCondLst>
                                        </p:cTn>
                                        <p:tgtEl>
                                          <p:spTgt spid="379"/>
                                        </p:tgtEl>
                                        <p:attrNameLst>
                                          <p:attrName>style.visibility</p:attrName>
                                        </p:attrNameLst>
                                      </p:cBhvr>
                                      <p:to>
                                        <p:strVal val="visible"/>
                                      </p:to>
                                    </p:set>
                                    <p:animEffect transition="in" filter="fade">
                                      <p:cBhvr>
                                        <p:cTn id="70" dur="1000"/>
                                        <p:tgtEl>
                                          <p:spTgt spid="379"/>
                                        </p:tgtEl>
                                      </p:cBhvr>
                                    </p:animEffect>
                                  </p:childTnLst>
                                </p:cTn>
                              </p:par>
                              <p:par>
                                <p:cTn id="71" presetID="35" presetClass="path" presetSubtype="0" accel="50000" decel="50000" fill="hold" nodeType="withEffect">
                                  <p:stCondLst>
                                    <p:cond delay="1280"/>
                                  </p:stCondLst>
                                  <p:childTnLst>
                                    <p:animMotion origin="layout" path="M 0.02603906 -4.0690106E-06 L -2.6067098E-06 -4.0690106E-06 E" pathEditMode="relative" ptsTypes="">
                                      <p:cBhvr>
                                        <p:cTn id="72" dur="1000" fill="hold"/>
                                        <p:tgtEl>
                                          <p:spTgt spid="379"/>
                                        </p:tgtEl>
                                        <p:attrNameLst>
                                          <p:attrName>ppt_x</p:attrName>
                                          <p:attrName>ppt_y</p:attrName>
                                        </p:attrNameLst>
                                      </p:cBhvr>
                                    </p:animMotion>
                                  </p:childTnLst>
                                </p:cTn>
                              </p:par>
                              <p:par>
                                <p:cTn id="73" presetID="10" presetClass="entr" presetSubtype="0" accel="50000" decel="50000" fill="hold" nodeType="withEffect">
                                  <p:stCondLst>
                                    <p:cond delay="1420"/>
                                  </p:stCondLst>
                                  <p:childTnLst>
                                    <p:set>
                                      <p:cBhvr>
                                        <p:cTn id="74" dur="1" fill="hold">
                                          <p:stCondLst>
                                            <p:cond delay="0"/>
                                          </p:stCondLst>
                                        </p:cTn>
                                        <p:tgtEl>
                                          <p:spTgt spid="381"/>
                                        </p:tgtEl>
                                        <p:attrNameLst>
                                          <p:attrName>style.visibility</p:attrName>
                                        </p:attrNameLst>
                                      </p:cBhvr>
                                      <p:to>
                                        <p:strVal val="visible"/>
                                      </p:to>
                                    </p:set>
                                    <p:animEffect transition="in" filter="fade">
                                      <p:cBhvr>
                                        <p:cTn id="75" dur="1000"/>
                                        <p:tgtEl>
                                          <p:spTgt spid="381"/>
                                        </p:tgtEl>
                                      </p:cBhvr>
                                    </p:animEffect>
                                  </p:childTnLst>
                                </p:cTn>
                              </p:par>
                              <p:par>
                                <p:cTn id="76" presetID="35" presetClass="path" presetSubtype="0" accel="50000" decel="50000" fill="hold" nodeType="withEffect">
                                  <p:stCondLst>
                                    <p:cond delay="1420"/>
                                  </p:stCondLst>
                                  <p:childTnLst>
                                    <p:animMotion origin="layout" path="M 0.026040364 0 L -1.3033549E-06 0 E" pathEditMode="relative" ptsTypes="">
                                      <p:cBhvr>
                                        <p:cTn id="77" dur="1000" fill="hold"/>
                                        <p:tgtEl>
                                          <p:spTgt spid="381"/>
                                        </p:tgtEl>
                                        <p:attrNameLst>
                                          <p:attrName>ppt_x</p:attrName>
                                          <p:attrName>ppt_y</p:attrName>
                                        </p:attrNameLst>
                                      </p:cBhvr>
                                    </p:animMotion>
                                  </p:childTnLst>
                                </p:cTn>
                              </p:par>
                              <p:par>
                                <p:cTn id="78" presetID="10" presetClass="entr" presetSubtype="0" accel="50000" decel="50000" fill="hold" nodeType="withEffect">
                                  <p:stCondLst>
                                    <p:cond delay="1420"/>
                                  </p:stCondLst>
                                  <p:childTnLst>
                                    <p:set>
                                      <p:cBhvr>
                                        <p:cTn id="79" dur="1" fill="hold">
                                          <p:stCondLst>
                                            <p:cond delay="0"/>
                                          </p:stCondLst>
                                        </p:cTn>
                                        <p:tgtEl>
                                          <p:spTgt spid="383"/>
                                        </p:tgtEl>
                                        <p:attrNameLst>
                                          <p:attrName>style.visibility</p:attrName>
                                        </p:attrNameLst>
                                      </p:cBhvr>
                                      <p:to>
                                        <p:strVal val="visible"/>
                                      </p:to>
                                    </p:set>
                                    <p:animEffect transition="in" filter="fade">
                                      <p:cBhvr>
                                        <p:cTn id="80" dur="1000"/>
                                        <p:tgtEl>
                                          <p:spTgt spid="383"/>
                                        </p:tgtEl>
                                      </p:cBhvr>
                                    </p:animEffect>
                                  </p:childTnLst>
                                </p:cTn>
                              </p:par>
                              <p:par>
                                <p:cTn id="81" presetID="35" presetClass="path" presetSubtype="0" accel="50000" decel="50000" fill="hold" nodeType="withEffect">
                                  <p:stCondLst>
                                    <p:cond delay="1420"/>
                                  </p:stCondLst>
                                  <p:childTnLst>
                                    <p:animMotion origin="layout" path="M 0.026042303 -2.3170753E-06 L 6.357829E-07 -2.3170753E-06 E" pathEditMode="relative" ptsTypes="">
                                      <p:cBhvr>
                                        <p:cTn id="82" dur="1000" fill="hold"/>
                                        <p:tgtEl>
                                          <p:spTgt spid="383"/>
                                        </p:tgtEl>
                                        <p:attrNameLst>
                                          <p:attrName>ppt_x</p:attrName>
                                          <p:attrName>ppt_y</p:attrName>
                                        </p:attrNameLst>
                                      </p:cBhvr>
                                    </p:animMotion>
                                  </p:childTnLst>
                                </p:cTn>
                              </p:par>
                              <p:par>
                                <p:cTn id="83" presetID="10" presetClass="entr" presetSubtype="0" accel="50000" decel="50000" fill="hold" nodeType="withEffect">
                                  <p:stCondLst>
                                    <p:cond delay="1420"/>
                                  </p:stCondLst>
                                  <p:childTnLst>
                                    <p:set>
                                      <p:cBhvr>
                                        <p:cTn id="84" dur="1" fill="hold">
                                          <p:stCondLst>
                                            <p:cond delay="0"/>
                                          </p:stCondLst>
                                        </p:cTn>
                                        <p:tgtEl>
                                          <p:spTgt spid="385"/>
                                        </p:tgtEl>
                                        <p:attrNameLst>
                                          <p:attrName>style.visibility</p:attrName>
                                        </p:attrNameLst>
                                      </p:cBhvr>
                                      <p:to>
                                        <p:strVal val="visible"/>
                                      </p:to>
                                    </p:set>
                                    <p:animEffect transition="in" filter="fade">
                                      <p:cBhvr>
                                        <p:cTn id="85" dur="1000"/>
                                        <p:tgtEl>
                                          <p:spTgt spid="385"/>
                                        </p:tgtEl>
                                      </p:cBhvr>
                                    </p:animEffect>
                                  </p:childTnLst>
                                </p:cTn>
                              </p:par>
                              <p:par>
                                <p:cTn id="86" presetID="35" presetClass="path" presetSubtype="0" accel="50000" decel="50000" fill="hold" nodeType="withEffect">
                                  <p:stCondLst>
                                    <p:cond delay="1420"/>
                                  </p:stCondLst>
                                  <p:childTnLst>
                                    <p:animMotion origin="layout" path="M 0.02603906 -3.447356E-06 L -2.6067098E-06 -3.447356E-06 E" pathEditMode="relative" ptsTypes="">
                                      <p:cBhvr>
                                        <p:cTn id="87" dur="1000" fill="hold"/>
                                        <p:tgtEl>
                                          <p:spTgt spid="385"/>
                                        </p:tgtEl>
                                        <p:attrNameLst>
                                          <p:attrName>ppt_x</p:attrName>
                                          <p:attrName>ppt_y</p:attrName>
                                        </p:attrNameLst>
                                      </p:cBhvr>
                                    </p:animMotion>
                                  </p:childTnLst>
                                </p:cTn>
                              </p:par>
                              <p:par>
                                <p:cTn id="88" presetID="10" presetClass="entr" presetSubtype="0" accel="50000" decel="50000" fill="hold" nodeType="withEffect">
                                  <p:stCondLst>
                                    <p:cond delay="1420"/>
                                  </p:stCondLst>
                                  <p:childTnLst>
                                    <p:set>
                                      <p:cBhvr>
                                        <p:cTn id="89" dur="1" fill="hold">
                                          <p:stCondLst>
                                            <p:cond delay="0"/>
                                          </p:stCondLst>
                                        </p:cTn>
                                        <p:tgtEl>
                                          <p:spTgt spid="387"/>
                                        </p:tgtEl>
                                        <p:attrNameLst>
                                          <p:attrName>style.visibility</p:attrName>
                                        </p:attrNameLst>
                                      </p:cBhvr>
                                      <p:to>
                                        <p:strVal val="visible"/>
                                      </p:to>
                                    </p:set>
                                    <p:animEffect transition="in" filter="fade">
                                      <p:cBhvr>
                                        <p:cTn id="90" dur="1000"/>
                                        <p:tgtEl>
                                          <p:spTgt spid="387"/>
                                        </p:tgtEl>
                                      </p:cBhvr>
                                    </p:animEffect>
                                  </p:childTnLst>
                                </p:cTn>
                              </p:par>
                              <p:par>
                                <p:cTn id="91" presetID="35" presetClass="path" presetSubtype="0" accel="50000" decel="50000" fill="hold" nodeType="withEffect">
                                  <p:stCondLst>
                                    <p:cond delay="1420"/>
                                  </p:stCondLst>
                                  <p:childTnLst>
                                    <p:animMotion origin="layout" path="M 0.02603906 -1.1302807E-06 L -2.6067098E-06 -1.1302807E-06 E" pathEditMode="relative" ptsTypes="">
                                      <p:cBhvr>
                                        <p:cTn id="92" dur="1000" fill="hold"/>
                                        <p:tgtEl>
                                          <p:spTgt spid="387"/>
                                        </p:tgtEl>
                                        <p:attrNameLst>
                                          <p:attrName>ppt_x</p:attrName>
                                          <p:attrName>ppt_y</p:attrName>
                                        </p:attrNameLst>
                                      </p:cBhvr>
                                    </p:animMotion>
                                  </p:childTnLst>
                                </p:cTn>
                              </p:par>
                              <p:par>
                                <p:cTn id="93" presetID="10" presetClass="entr" presetSubtype="0" accel="50000" decel="50000" fill="hold" nodeType="withEffect">
                                  <p:stCondLst>
                                    <p:cond delay="300"/>
                                  </p:stCondLst>
                                  <p:childTnLst>
                                    <p:set>
                                      <p:cBhvr>
                                        <p:cTn id="94" dur="1" fill="hold">
                                          <p:stCondLst>
                                            <p:cond delay="0"/>
                                          </p:stCondLst>
                                        </p:cTn>
                                        <p:tgtEl>
                                          <p:spTgt spid="389"/>
                                        </p:tgtEl>
                                        <p:attrNameLst>
                                          <p:attrName>style.visibility</p:attrName>
                                        </p:attrNameLst>
                                      </p:cBhvr>
                                      <p:to>
                                        <p:strVal val="visible"/>
                                      </p:to>
                                    </p:set>
                                    <p:animEffect transition="in" filter="fade">
                                      <p:cBhvr>
                                        <p:cTn id="95" dur="1000"/>
                                        <p:tgtEl>
                                          <p:spTgt spid="389"/>
                                        </p:tgtEl>
                                      </p:cBhvr>
                                    </p:animEffect>
                                  </p:childTnLst>
                                </p:cTn>
                              </p:par>
                              <p:par>
                                <p:cTn id="96" presetID="35" presetClass="path" presetSubtype="0" accel="50000" decel="50000" fill="hold" nodeType="withEffect">
                                  <p:stCondLst>
                                    <p:cond delay="300"/>
                                  </p:stCondLst>
                                  <p:childTnLst>
                                    <p:animMotion origin="layout" path="M 0.026041666 0 L 0 0 E" pathEditMode="relative" ptsTypes="">
                                      <p:cBhvr>
                                        <p:cTn id="97" dur="1000" fill="hold"/>
                                        <p:tgtEl>
                                          <p:spTgt spid="389"/>
                                        </p:tgtEl>
                                        <p:attrNameLst>
                                          <p:attrName>ppt_x</p:attrName>
                                          <p:attrName>ppt_y</p:attrName>
                                        </p:attrNameLst>
                                      </p:cBhvr>
                                    </p:animMotion>
                                  </p:childTnLst>
                                </p:cTn>
                              </p:par>
                              <p:par>
                                <p:cTn id="98" presetID="10" presetClass="entr" presetSubtype="0" accel="50000" decel="50000" fill="hold" nodeType="withEffect">
                                  <p:stCondLst>
                                    <p:cond delay="500"/>
                                  </p:stCondLst>
                                  <p:childTnLst>
                                    <p:set>
                                      <p:cBhvr>
                                        <p:cTn id="99" dur="1" fill="hold">
                                          <p:stCondLst>
                                            <p:cond delay="0"/>
                                          </p:stCondLst>
                                        </p:cTn>
                                        <p:tgtEl>
                                          <p:spTgt spid="391"/>
                                        </p:tgtEl>
                                        <p:attrNameLst>
                                          <p:attrName>style.visibility</p:attrName>
                                        </p:attrNameLst>
                                      </p:cBhvr>
                                      <p:to>
                                        <p:strVal val="visible"/>
                                      </p:to>
                                    </p:set>
                                    <p:animEffect transition="in" filter="fade">
                                      <p:cBhvr>
                                        <p:cTn id="100" dur="1000"/>
                                        <p:tgtEl>
                                          <p:spTgt spid="391"/>
                                        </p:tgtEl>
                                      </p:cBhvr>
                                    </p:animEffect>
                                  </p:childTnLst>
                                </p:cTn>
                              </p:par>
                              <p:par>
                                <p:cTn id="101" presetID="35" presetClass="path" presetSubtype="0" accel="50000" decel="50000" fill="hold" nodeType="withEffect">
                                  <p:stCondLst>
                                    <p:cond delay="500"/>
                                  </p:stCondLst>
                                  <p:childTnLst>
                                    <p:animMotion origin="layout" path="M 0.026041666 0 L 0 0 E" pathEditMode="relative" ptsTypes="">
                                      <p:cBhvr>
                                        <p:cTn id="102" dur="1000" fill="hold"/>
                                        <p:tgtEl>
                                          <p:spTgt spid="3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P spid="356" grpId="0"/>
      <p:bldP spid="357" grpId="0"/>
      <p:bldP spid="359" grpId="0"/>
      <p:bldP spid="361" grpId="0"/>
      <p:bldP spid="363" grpId="0"/>
      <p:bldP spid="365" grpId="0"/>
      <p:bldP spid="367" grpId="0"/>
      <p:bldP spid="369" grpId="0"/>
      <p:bldP spid="371" grpId="0"/>
      <p:bldP spid="373" grpId="0"/>
      <p:bldP spid="375" grpId="0"/>
      <p:bldP spid="377" grpId="0"/>
      <p:bldP spid="379" grpId="0"/>
      <p:bldP spid="381" grpId="0"/>
      <p:bldP spid="383" grpId="0"/>
      <p:bldP spid="385" grpId="0"/>
      <p:bldP spid="387" grpId="0"/>
      <p:bldP spid="389" grpId="0"/>
      <p:bldP spid="39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396" name="layoutShapeInnerChild1">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0" y="0"/>
            <a:ext cx="18288000" cy="10287000"/>
          </a:xfrm>
          <a:prstGeom prst="rect">
            <a:avLst/>
          </a:prstGeom>
        </p:spPr>
      </p:pic>
      <p:pic>
        <p:nvPicPr>
          <p:cNvPr id="398" name="svg">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extLst>
              <a:ext uri="{25AC4504-28BF-4150-A6F5-10FF932C1F75}">
                <asvg:svgBlip xmlns:asvg="http://schemas.microsoft.com/office/drawing/2016/SVG/main" xmlns:p14="http://schemas.microsoft.com/office/powerpoint/2010/main" xmlns:a14="http://schemas.microsoft.com/office/drawing/2010/main" xmlns:a16="http://schemas.microsoft.com/office/drawing/2014/main" xmlns="" r:embed="rId73"/>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4857750" y="2247900"/>
            <a:ext cx="8572500" cy="7467600"/>
          </a:xfrm>
          <a:prstGeom prst="rect">
            <a:avLst/>
          </a:prstGeom>
        </p:spPr>
      </p:pic>
      <p:sp>
        <p:nvSpPr>
          <p:cNvPr id="399" name="Primary Heading-0">
            <a:extLst>
              <a:ext uri="{FF2B5EF4-FFF2-40B4-BE49-F238E27FC236}">
                <a16:creationId xmlns:a16="http://schemas.microsoft.com/office/drawing/2014/main" id="{111B4A49-B930-4A89-A1CD-6CA2B3D95AED}"/>
              </a:ext>
            </a:extLst>
          </p:cNvPr>
          <p:cNvSpPr txBox="1"/>
          <p:nvPr/>
        </p:nvSpPr>
        <p:spPr>
          <a:xfrm>
            <a:off x="571500" y="3483578"/>
            <a:ext cx="5815012" cy="390525"/>
          </a:xfrm>
          <a:prstGeom prst="rect">
            <a:avLst/>
          </a:prstGeom>
          <a:noFill/>
        </p:spPr>
        <p:txBody>
          <a:bodyPr vertOverflow="clip" horzOverflow="clip" wrap="square" lIns="0" tIns="0" rIns="0" bIns="0" rtlCol="0" anchor="t">
            <a:spAutoFit/>
          </a:bodyPr>
          <a:lstStyle/>
          <a:p>
            <a:pPr algn="r">
              <a:lnSpc>
                <a:spcPts val="3024"/>
              </a:lnSpc>
            </a:pPr>
            <a:r>
              <a:rPr lang="en-US" sz="2100" b="1" spc="-74" dirty="0">
                <a:solidFill>
                  <a:srgbClr val="FFFFFF">
                    <a:alpha val="100000"/>
                  </a:srgbClr>
                </a:solidFill>
                <a:latin typeface="Montserrat" panose="00000700000000000000" pitchFamily="2" charset="0"/>
              </a:rPr>
              <a:t>Strengths</a:t>
            </a:r>
          </a:p>
        </p:txBody>
      </p:sp>
      <p:sp>
        <p:nvSpPr>
          <p:cNvPr id="400" name="Description of a primary heading-0">
            <a:extLst>
              <a:ext uri="{FF2B5EF4-FFF2-40B4-BE49-F238E27FC236}">
                <a16:creationId xmlns:a16="http://schemas.microsoft.com/office/drawing/2014/main" id="{111B4A49-B930-4A89-A1CD-6CA2B3D95AED}"/>
              </a:ext>
            </a:extLst>
          </p:cNvPr>
          <p:cNvSpPr txBox="1"/>
          <p:nvPr/>
        </p:nvSpPr>
        <p:spPr>
          <a:xfrm>
            <a:off x="571500" y="4020026"/>
            <a:ext cx="5815012" cy="723900"/>
          </a:xfrm>
          <a:prstGeom prst="rect">
            <a:avLst/>
          </a:prstGeom>
          <a:noFill/>
        </p:spPr>
        <p:txBody>
          <a:bodyPr vertOverflow="clip" horzOverflow="clip" wrap="square" lIns="0" tIns="0" rIns="0" bIns="0" rtlCol="0" anchor="t">
            <a:spAutoFit/>
          </a:bodyPr>
          <a:lstStyle/>
          <a:p>
            <a:pPr algn="r">
              <a:lnSpc>
                <a:spcPts val="2808"/>
              </a:lnSpc>
            </a:pPr>
            <a:r>
              <a:rPr lang="en-US" sz="1800" b="1" spc="-18" dirty="0">
                <a:solidFill>
                  <a:srgbClr val="E6E6E6">
                    <a:alpha val="100000"/>
                  </a:srgbClr>
                </a:solidFill>
                <a:latin typeface="Open Sans" panose="00000700000000000000" pitchFamily="2" charset="0"/>
              </a:rPr>
              <a:t>Passionate volunteer</a:t>
            </a:r>
            <a:r>
              <a:rPr lang="en-US" sz="1800" spc="-18" dirty="0">
                <a:solidFill>
                  <a:srgbClr val="E6E6E6"/>
                </a:solidFill>
                <a:latin typeface="Open Sans" panose="00000700000000000000" pitchFamily="2" charset="0"/>
              </a:rPr>
              <a:t> and part-time workforce dedicated to Touch Football.</a:t>
            </a:r>
          </a:p>
        </p:txBody>
      </p:sp>
      <p:sp>
        <p:nvSpPr>
          <p:cNvPr id="401" name="Primary Heading-1">
            <a:extLst>
              <a:ext uri="{FF2B5EF4-FFF2-40B4-BE49-F238E27FC236}">
                <a16:creationId xmlns:a16="http://schemas.microsoft.com/office/drawing/2014/main" id="{111B4A49-B930-4A89-A1CD-6CA2B3D95AED}"/>
              </a:ext>
            </a:extLst>
          </p:cNvPr>
          <p:cNvSpPr txBox="1"/>
          <p:nvPr/>
        </p:nvSpPr>
        <p:spPr>
          <a:xfrm>
            <a:off x="12230290" y="3483578"/>
            <a:ext cx="5824538"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Weaknesses</a:t>
            </a:r>
          </a:p>
        </p:txBody>
      </p:sp>
      <p:sp>
        <p:nvSpPr>
          <p:cNvPr id="402" name="Description of a primary heading-1">
            <a:extLst>
              <a:ext uri="{FF2B5EF4-FFF2-40B4-BE49-F238E27FC236}">
                <a16:creationId xmlns:a16="http://schemas.microsoft.com/office/drawing/2014/main" id="{111B4A49-B930-4A89-A1CD-6CA2B3D95AED}"/>
              </a:ext>
            </a:extLst>
          </p:cNvPr>
          <p:cNvSpPr txBox="1"/>
          <p:nvPr/>
        </p:nvSpPr>
        <p:spPr>
          <a:xfrm>
            <a:off x="12230290" y="4020026"/>
            <a:ext cx="5824538" cy="723900"/>
          </a:xfrm>
          <a:prstGeom prst="rect">
            <a:avLst/>
          </a:prstGeom>
          <a:noFill/>
        </p:spPr>
        <p:txBody>
          <a:bodyPr vertOverflow="clip" horzOverflow="clip" wrap="square" lIns="0" tIns="0" rIns="0" bIns="0" rtlCol="0" anchor="t">
            <a:spAutoFit/>
          </a:bodyPr>
          <a:lstStyle/>
          <a:p>
            <a:pPr algn="l">
              <a:lnSpc>
                <a:spcPts val="2808"/>
              </a:lnSpc>
            </a:pPr>
            <a:r>
              <a:rPr lang="en-US" sz="1800" b="1" spc="-18" dirty="0">
                <a:solidFill>
                  <a:srgbClr val="E6E6E6">
                    <a:alpha val="100000"/>
                  </a:srgbClr>
                </a:solidFill>
                <a:latin typeface="Open Sans" panose="00000700000000000000" pitchFamily="2" charset="0"/>
              </a:rPr>
              <a:t>Inconsistent support</a:t>
            </a:r>
            <a:r>
              <a:rPr lang="en-US" sz="1800" spc="-18" dirty="0">
                <a:solidFill>
                  <a:srgbClr val="E6E6E6"/>
                </a:solidFill>
                <a:latin typeface="Open Sans" panose="00000700000000000000" pitchFamily="2" charset="0"/>
              </a:rPr>
              <a:t> reported in many regions impacting overall effectiveness.</a:t>
            </a:r>
          </a:p>
        </p:txBody>
      </p:sp>
      <p:sp>
        <p:nvSpPr>
          <p:cNvPr id="403" name="Primary Heading-2">
            <a:extLst>
              <a:ext uri="{FF2B5EF4-FFF2-40B4-BE49-F238E27FC236}">
                <a16:creationId xmlns:a16="http://schemas.microsoft.com/office/drawing/2014/main" id="{111B4A49-B930-4A89-A1CD-6CA2B3D95AED}"/>
              </a:ext>
            </a:extLst>
          </p:cNvPr>
          <p:cNvSpPr txBox="1"/>
          <p:nvPr/>
        </p:nvSpPr>
        <p:spPr>
          <a:xfrm>
            <a:off x="571500" y="7217378"/>
            <a:ext cx="5815012" cy="390525"/>
          </a:xfrm>
          <a:prstGeom prst="rect">
            <a:avLst/>
          </a:prstGeom>
          <a:noFill/>
        </p:spPr>
        <p:txBody>
          <a:bodyPr vertOverflow="clip" horzOverflow="clip" wrap="square" lIns="0" tIns="0" rIns="0" bIns="0" rtlCol="0" anchor="t">
            <a:spAutoFit/>
          </a:bodyPr>
          <a:lstStyle/>
          <a:p>
            <a:pPr algn="r">
              <a:lnSpc>
                <a:spcPts val="3024"/>
              </a:lnSpc>
            </a:pPr>
            <a:r>
              <a:rPr lang="en-US" sz="2100" b="1" spc="-74" dirty="0">
                <a:solidFill>
                  <a:srgbClr val="FFFFFF">
                    <a:alpha val="100000"/>
                  </a:srgbClr>
                </a:solidFill>
                <a:latin typeface="Montserrat" panose="00000700000000000000" pitchFamily="2" charset="0"/>
              </a:rPr>
              <a:t>Opportunities</a:t>
            </a:r>
          </a:p>
        </p:txBody>
      </p:sp>
      <p:sp>
        <p:nvSpPr>
          <p:cNvPr id="404" name="Description of a primary heading-2">
            <a:extLst>
              <a:ext uri="{FF2B5EF4-FFF2-40B4-BE49-F238E27FC236}">
                <a16:creationId xmlns:a16="http://schemas.microsoft.com/office/drawing/2014/main" id="{111B4A49-B930-4A89-A1CD-6CA2B3D95AED}"/>
              </a:ext>
            </a:extLst>
          </p:cNvPr>
          <p:cNvSpPr txBox="1"/>
          <p:nvPr/>
        </p:nvSpPr>
        <p:spPr>
          <a:xfrm>
            <a:off x="571500" y="7753826"/>
            <a:ext cx="5815012" cy="723900"/>
          </a:xfrm>
          <a:prstGeom prst="rect">
            <a:avLst/>
          </a:prstGeom>
          <a:noFill/>
        </p:spPr>
        <p:txBody>
          <a:bodyPr vertOverflow="clip" horzOverflow="clip" wrap="square" lIns="0" tIns="0" rIns="0" bIns="0" rtlCol="0" anchor="t">
            <a:spAutoFit/>
          </a:bodyPr>
          <a:lstStyle/>
          <a:p>
            <a:pPr algn="r">
              <a:lnSpc>
                <a:spcPts val="2808"/>
              </a:lnSpc>
            </a:pPr>
            <a:r>
              <a:rPr lang="en-US" sz="1800" b="1" spc="-18" dirty="0">
                <a:solidFill>
                  <a:srgbClr val="E6E6E6">
                    <a:alpha val="100000"/>
                  </a:srgbClr>
                </a:solidFill>
                <a:latin typeface="Open Sans" panose="00000700000000000000" pitchFamily="2" charset="0"/>
              </a:rPr>
              <a:t>National workforce model</a:t>
            </a:r>
            <a:r>
              <a:rPr lang="en-US" sz="1800" spc="-18" dirty="0">
                <a:solidFill>
                  <a:srgbClr val="E6E6E6"/>
                </a:solidFill>
                <a:latin typeface="Open Sans" panose="00000700000000000000" pitchFamily="2" charset="0"/>
              </a:rPr>
              <a:t> to significantly increase female/CALD participation in leadership.</a:t>
            </a:r>
          </a:p>
        </p:txBody>
      </p:sp>
      <p:sp>
        <p:nvSpPr>
          <p:cNvPr id="405" name="Primary Heading-3">
            <a:extLst>
              <a:ext uri="{FF2B5EF4-FFF2-40B4-BE49-F238E27FC236}">
                <a16:creationId xmlns:a16="http://schemas.microsoft.com/office/drawing/2014/main" id="{111B4A49-B930-4A89-A1CD-6CA2B3D95AED}"/>
              </a:ext>
            </a:extLst>
          </p:cNvPr>
          <p:cNvSpPr txBox="1"/>
          <p:nvPr/>
        </p:nvSpPr>
        <p:spPr>
          <a:xfrm>
            <a:off x="12230290" y="7217378"/>
            <a:ext cx="5824538"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Threats</a:t>
            </a:r>
          </a:p>
        </p:txBody>
      </p:sp>
      <p:sp>
        <p:nvSpPr>
          <p:cNvPr id="406" name="Description of a primary heading-3">
            <a:extLst>
              <a:ext uri="{FF2B5EF4-FFF2-40B4-BE49-F238E27FC236}">
                <a16:creationId xmlns:a16="http://schemas.microsoft.com/office/drawing/2014/main" id="{111B4A49-B930-4A89-A1CD-6CA2B3D95AED}"/>
              </a:ext>
            </a:extLst>
          </p:cNvPr>
          <p:cNvSpPr txBox="1"/>
          <p:nvPr/>
        </p:nvSpPr>
        <p:spPr>
          <a:xfrm>
            <a:off x="12230290" y="7753826"/>
            <a:ext cx="5824538" cy="72390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Potential </a:t>
            </a:r>
            <a:r>
              <a:rPr lang="en-US" sz="1800" b="1" spc="-18" dirty="0">
                <a:solidFill>
                  <a:srgbClr val="E6E6E6"/>
                </a:solidFill>
                <a:latin typeface="Open Sans" panose="00000700000000000000" pitchFamily="2" charset="0"/>
              </a:rPr>
              <a:t>lack of resources</a:t>
            </a:r>
            <a:r>
              <a:rPr lang="en-US" sz="1800" spc="-18" dirty="0">
                <a:solidFill>
                  <a:srgbClr val="E6E6E6"/>
                </a:solidFill>
                <a:latin typeface="Open Sans" panose="00000700000000000000" pitchFamily="2" charset="0"/>
              </a:rPr>
              <a:t> for training and support could hinder workforce development.</a:t>
            </a:r>
          </a:p>
        </p:txBody>
      </p:sp>
      <p:sp>
        <p:nvSpPr>
          <p:cNvPr id="407" name="Title 3">
            <a:extLst>
              <a:ext uri="{FF2B5EF4-FFF2-40B4-BE49-F238E27FC236}">
                <a16:creationId xmlns:a16="http://schemas.microsoft.com/office/drawing/2014/main" id="{111B4A49-B930-4A89-A1CD-6CA2B3D95AED}"/>
              </a:ext>
            </a:extLst>
          </p:cNvPr>
          <p:cNvSpPr txBox="1"/>
          <p:nvPr/>
        </p:nvSpPr>
        <p:spPr>
          <a:xfrm>
            <a:off x="571500" y="533400"/>
            <a:ext cx="17178338" cy="704850"/>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SWOT Analysis of Workforce Development in Touch Football</a:t>
            </a:r>
          </a:p>
        </p:txBody>
      </p:sp>
      <p:sp>
        <p:nvSpPr>
          <p:cNvPr id="409" name="SubTitle">
            <a:extLst>
              <a:ext uri="{FF2B5EF4-FFF2-40B4-BE49-F238E27FC236}">
                <a16:creationId xmlns:a16="http://schemas.microsoft.com/office/drawing/2014/main" id="{111B4A49-B930-4A89-A1CD-6CA2B3D95AED}"/>
              </a:ext>
            </a:extLst>
          </p:cNvPr>
          <p:cNvSpPr txBox="1"/>
          <p:nvPr/>
        </p:nvSpPr>
        <p:spPr>
          <a:xfrm>
            <a:off x="571500" y="1295400"/>
            <a:ext cx="17178338" cy="3714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Evaluating Strengths, Weaknesses, Opportunities, and Threats</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200"/>
                                        <p:tgtEl>
                                          <p:spTgt spid="396"/>
                                        </p:tgtEl>
                                      </p:cBhvr>
                                    </p:animEffect>
                                  </p:childTnLst>
                                </p:cTn>
                              </p:par>
                              <p:par>
                                <p:cTn id="8" presetID="35" presetClass="path" presetSubtype="0" accel="50000" decel="50000" fill="hold" nodeType="withEffect">
                                  <p:stCondLst>
                                    <p:cond delay="0"/>
                                  </p:stCondLst>
                                  <p:childTnLst>
                                    <p:animMotion origin="layout" path="M 0.041666668 0 L 0 0 E" pathEditMode="relative" ptsTypes="">
                                      <p:cBhvr>
                                        <p:cTn id="9" dur="1200" fill="hold"/>
                                        <p:tgtEl>
                                          <p:spTgt spid="396"/>
                                        </p:tgtEl>
                                        <p:attrNameLst>
                                          <p:attrName>ppt_x</p:attrName>
                                          <p:attrName>ppt_y</p:attrName>
                                        </p:attrNameLst>
                                      </p:cBhvr>
                                    </p:animMotion>
                                  </p:childTnLst>
                                </p:cTn>
                              </p:par>
                              <p:par>
                                <p:cTn id="10" presetID="10" presetClass="entr" presetSubtype="0" accel="50000" decel="50000" fill="hold" nodeType="withEffect">
                                  <p:stCondLst>
                                    <p:cond delay="0"/>
                                  </p:stCondLst>
                                  <p:childTnLst>
                                    <p:set>
                                      <p:cBhvr>
                                        <p:cTn id="11" dur="1" fill="hold">
                                          <p:stCondLst>
                                            <p:cond delay="0"/>
                                          </p:stCondLst>
                                        </p:cTn>
                                        <p:tgtEl>
                                          <p:spTgt spid="398"/>
                                        </p:tgtEl>
                                        <p:attrNameLst>
                                          <p:attrName>style.visibility</p:attrName>
                                        </p:attrNameLst>
                                      </p:cBhvr>
                                      <p:to>
                                        <p:strVal val="visible"/>
                                      </p:to>
                                    </p:set>
                                    <p:animEffect transition="in" filter="fade">
                                      <p:cBhvr>
                                        <p:cTn id="12" dur="1500"/>
                                        <p:tgtEl>
                                          <p:spTgt spid="398"/>
                                        </p:tgtEl>
                                      </p:cBhvr>
                                    </p:animEffect>
                                  </p:childTnLst>
                                </p:cTn>
                              </p:par>
                              <p:par>
                                <p:cTn id="13" presetID="10" presetClass="entr" presetSubtype="0" accel="50000" decel="50000" fill="hold" nodeType="withEffect">
                                  <p:stCondLst>
                                    <p:cond delay="1000"/>
                                  </p:stCondLst>
                                  <p:childTnLst>
                                    <p:set>
                                      <p:cBhvr>
                                        <p:cTn id="14" dur="1" fill="hold">
                                          <p:stCondLst>
                                            <p:cond delay="0"/>
                                          </p:stCondLst>
                                        </p:cTn>
                                        <p:tgtEl>
                                          <p:spTgt spid="399"/>
                                        </p:tgtEl>
                                        <p:attrNameLst>
                                          <p:attrName>style.visibility</p:attrName>
                                        </p:attrNameLst>
                                      </p:cBhvr>
                                      <p:to>
                                        <p:strVal val="visible"/>
                                      </p:to>
                                    </p:set>
                                    <p:animEffect transition="in" filter="fade">
                                      <p:cBhvr>
                                        <p:cTn id="15" dur="1000"/>
                                        <p:tgtEl>
                                          <p:spTgt spid="399"/>
                                        </p:tgtEl>
                                      </p:cBhvr>
                                    </p:animEffect>
                                  </p:childTnLst>
                                </p:cTn>
                              </p:par>
                              <p:par>
                                <p:cTn id="16" presetID="10" presetClass="entr" presetSubtype="0" accel="50000" decel="50000" fill="hold" nodeType="withEffect">
                                  <p:stCondLst>
                                    <p:cond delay="1000"/>
                                  </p:stCondLst>
                                  <p:childTnLst>
                                    <p:set>
                                      <p:cBhvr>
                                        <p:cTn id="17" dur="1" fill="hold">
                                          <p:stCondLst>
                                            <p:cond delay="0"/>
                                          </p:stCondLst>
                                        </p:cTn>
                                        <p:tgtEl>
                                          <p:spTgt spid="400"/>
                                        </p:tgtEl>
                                        <p:attrNameLst>
                                          <p:attrName>style.visibility</p:attrName>
                                        </p:attrNameLst>
                                      </p:cBhvr>
                                      <p:to>
                                        <p:strVal val="visible"/>
                                      </p:to>
                                    </p:set>
                                    <p:animEffect transition="in" filter="fade">
                                      <p:cBhvr>
                                        <p:cTn id="18" dur="1000"/>
                                        <p:tgtEl>
                                          <p:spTgt spid="400"/>
                                        </p:tgtEl>
                                      </p:cBhvr>
                                    </p:animEffect>
                                  </p:childTnLst>
                                </p:cTn>
                              </p:par>
                              <p:par>
                                <p:cTn id="19" presetID="10" presetClass="entr" presetSubtype="0" accel="50000" decel="50000" fill="hold" nodeType="withEffect">
                                  <p:stCondLst>
                                    <p:cond delay="1140"/>
                                  </p:stCondLst>
                                  <p:childTnLst>
                                    <p:set>
                                      <p:cBhvr>
                                        <p:cTn id="20" dur="1" fill="hold">
                                          <p:stCondLst>
                                            <p:cond delay="0"/>
                                          </p:stCondLst>
                                        </p:cTn>
                                        <p:tgtEl>
                                          <p:spTgt spid="401"/>
                                        </p:tgtEl>
                                        <p:attrNameLst>
                                          <p:attrName>style.visibility</p:attrName>
                                        </p:attrNameLst>
                                      </p:cBhvr>
                                      <p:to>
                                        <p:strVal val="visible"/>
                                      </p:to>
                                    </p:set>
                                    <p:animEffect transition="in" filter="fade">
                                      <p:cBhvr>
                                        <p:cTn id="21" dur="1000"/>
                                        <p:tgtEl>
                                          <p:spTgt spid="401"/>
                                        </p:tgtEl>
                                      </p:cBhvr>
                                    </p:animEffect>
                                  </p:childTnLst>
                                </p:cTn>
                              </p:par>
                              <p:par>
                                <p:cTn id="22" presetID="10" presetClass="entr" presetSubtype="0" accel="50000" decel="50000" fill="hold" nodeType="withEffect">
                                  <p:stCondLst>
                                    <p:cond delay="1140"/>
                                  </p:stCondLst>
                                  <p:childTnLst>
                                    <p:set>
                                      <p:cBhvr>
                                        <p:cTn id="23" dur="1" fill="hold">
                                          <p:stCondLst>
                                            <p:cond delay="0"/>
                                          </p:stCondLst>
                                        </p:cTn>
                                        <p:tgtEl>
                                          <p:spTgt spid="402"/>
                                        </p:tgtEl>
                                        <p:attrNameLst>
                                          <p:attrName>style.visibility</p:attrName>
                                        </p:attrNameLst>
                                      </p:cBhvr>
                                      <p:to>
                                        <p:strVal val="visible"/>
                                      </p:to>
                                    </p:set>
                                    <p:animEffect transition="in" filter="fade">
                                      <p:cBhvr>
                                        <p:cTn id="24" dur="1000"/>
                                        <p:tgtEl>
                                          <p:spTgt spid="402"/>
                                        </p:tgtEl>
                                      </p:cBhvr>
                                    </p:animEffect>
                                  </p:childTnLst>
                                </p:cTn>
                              </p:par>
                              <p:par>
                                <p:cTn id="25" presetID="10" presetClass="entr" presetSubtype="0" accel="50000" decel="50000" fill="hold" nodeType="withEffect">
                                  <p:stCondLst>
                                    <p:cond delay="1280"/>
                                  </p:stCondLst>
                                  <p:childTnLst>
                                    <p:set>
                                      <p:cBhvr>
                                        <p:cTn id="26" dur="1" fill="hold">
                                          <p:stCondLst>
                                            <p:cond delay="0"/>
                                          </p:stCondLst>
                                        </p:cTn>
                                        <p:tgtEl>
                                          <p:spTgt spid="403"/>
                                        </p:tgtEl>
                                        <p:attrNameLst>
                                          <p:attrName>style.visibility</p:attrName>
                                        </p:attrNameLst>
                                      </p:cBhvr>
                                      <p:to>
                                        <p:strVal val="visible"/>
                                      </p:to>
                                    </p:set>
                                    <p:animEffect transition="in" filter="fade">
                                      <p:cBhvr>
                                        <p:cTn id="27" dur="1000"/>
                                        <p:tgtEl>
                                          <p:spTgt spid="403"/>
                                        </p:tgtEl>
                                      </p:cBhvr>
                                    </p:animEffect>
                                  </p:childTnLst>
                                </p:cTn>
                              </p:par>
                              <p:par>
                                <p:cTn id="28" presetID="10" presetClass="entr" presetSubtype="0" accel="50000" decel="50000" fill="hold" nodeType="withEffect">
                                  <p:stCondLst>
                                    <p:cond delay="1280"/>
                                  </p:stCondLst>
                                  <p:childTnLst>
                                    <p:set>
                                      <p:cBhvr>
                                        <p:cTn id="29" dur="1" fill="hold">
                                          <p:stCondLst>
                                            <p:cond delay="0"/>
                                          </p:stCondLst>
                                        </p:cTn>
                                        <p:tgtEl>
                                          <p:spTgt spid="404"/>
                                        </p:tgtEl>
                                        <p:attrNameLst>
                                          <p:attrName>style.visibility</p:attrName>
                                        </p:attrNameLst>
                                      </p:cBhvr>
                                      <p:to>
                                        <p:strVal val="visible"/>
                                      </p:to>
                                    </p:set>
                                    <p:animEffect transition="in" filter="fade">
                                      <p:cBhvr>
                                        <p:cTn id="30" dur="1000"/>
                                        <p:tgtEl>
                                          <p:spTgt spid="404"/>
                                        </p:tgtEl>
                                      </p:cBhvr>
                                    </p:animEffect>
                                  </p:childTnLst>
                                </p:cTn>
                              </p:par>
                              <p:par>
                                <p:cTn id="31" presetID="10" presetClass="entr" presetSubtype="0" accel="50000" decel="50000" fill="hold" nodeType="withEffect">
                                  <p:stCondLst>
                                    <p:cond delay="1420"/>
                                  </p:stCondLst>
                                  <p:childTnLst>
                                    <p:set>
                                      <p:cBhvr>
                                        <p:cTn id="32" dur="1" fill="hold">
                                          <p:stCondLst>
                                            <p:cond delay="0"/>
                                          </p:stCondLst>
                                        </p:cTn>
                                        <p:tgtEl>
                                          <p:spTgt spid="405"/>
                                        </p:tgtEl>
                                        <p:attrNameLst>
                                          <p:attrName>style.visibility</p:attrName>
                                        </p:attrNameLst>
                                      </p:cBhvr>
                                      <p:to>
                                        <p:strVal val="visible"/>
                                      </p:to>
                                    </p:set>
                                    <p:animEffect transition="in" filter="fade">
                                      <p:cBhvr>
                                        <p:cTn id="33" dur="1000"/>
                                        <p:tgtEl>
                                          <p:spTgt spid="405"/>
                                        </p:tgtEl>
                                      </p:cBhvr>
                                    </p:animEffect>
                                  </p:childTnLst>
                                </p:cTn>
                              </p:par>
                              <p:par>
                                <p:cTn id="34" presetID="10" presetClass="entr" presetSubtype="0" accel="50000" decel="50000" fill="hold" nodeType="withEffect">
                                  <p:stCondLst>
                                    <p:cond delay="1420"/>
                                  </p:stCondLst>
                                  <p:childTnLst>
                                    <p:set>
                                      <p:cBhvr>
                                        <p:cTn id="35" dur="1" fill="hold">
                                          <p:stCondLst>
                                            <p:cond delay="0"/>
                                          </p:stCondLst>
                                        </p:cTn>
                                        <p:tgtEl>
                                          <p:spTgt spid="406"/>
                                        </p:tgtEl>
                                        <p:attrNameLst>
                                          <p:attrName>style.visibility</p:attrName>
                                        </p:attrNameLst>
                                      </p:cBhvr>
                                      <p:to>
                                        <p:strVal val="visible"/>
                                      </p:to>
                                    </p:set>
                                    <p:animEffect transition="in" filter="fade">
                                      <p:cBhvr>
                                        <p:cTn id="36" dur="1000"/>
                                        <p:tgtEl>
                                          <p:spTgt spid="406"/>
                                        </p:tgtEl>
                                      </p:cBhvr>
                                    </p:animEffect>
                                  </p:childTnLst>
                                </p:cTn>
                              </p:par>
                              <p:par>
                                <p:cTn id="37" presetID="10" presetClass="entr" presetSubtype="0" accel="50000" decel="50000" fill="hold" nodeType="withEffect">
                                  <p:stCondLst>
                                    <p:cond delay="300"/>
                                  </p:stCondLst>
                                  <p:childTnLst>
                                    <p:set>
                                      <p:cBhvr>
                                        <p:cTn id="38" dur="1" fill="hold">
                                          <p:stCondLst>
                                            <p:cond delay="0"/>
                                          </p:stCondLst>
                                        </p:cTn>
                                        <p:tgtEl>
                                          <p:spTgt spid="407"/>
                                        </p:tgtEl>
                                        <p:attrNameLst>
                                          <p:attrName>style.visibility</p:attrName>
                                        </p:attrNameLst>
                                      </p:cBhvr>
                                      <p:to>
                                        <p:strVal val="visible"/>
                                      </p:to>
                                    </p:set>
                                    <p:animEffect transition="in" filter="fade">
                                      <p:cBhvr>
                                        <p:cTn id="39" dur="1000"/>
                                        <p:tgtEl>
                                          <p:spTgt spid="407"/>
                                        </p:tgtEl>
                                      </p:cBhvr>
                                    </p:animEffect>
                                  </p:childTnLst>
                                </p:cTn>
                              </p:par>
                              <p:par>
                                <p:cTn id="40" presetID="35" presetClass="path" presetSubtype="0" accel="50000" decel="50000" fill="hold" nodeType="withEffect">
                                  <p:stCondLst>
                                    <p:cond delay="300"/>
                                  </p:stCondLst>
                                  <p:childTnLst>
                                    <p:animMotion origin="layout" path="M 0.026041666 0 L 0 0 E" pathEditMode="relative" ptsTypes="">
                                      <p:cBhvr>
                                        <p:cTn id="41" dur="1000" fill="hold"/>
                                        <p:tgtEl>
                                          <p:spTgt spid="407"/>
                                        </p:tgtEl>
                                        <p:attrNameLst>
                                          <p:attrName>ppt_x</p:attrName>
                                          <p:attrName>ppt_y</p:attrName>
                                        </p:attrNameLst>
                                      </p:cBhvr>
                                    </p:animMotion>
                                  </p:childTnLst>
                                </p:cTn>
                              </p:par>
                              <p:par>
                                <p:cTn id="42" presetID="10" presetClass="entr" presetSubtype="0" accel="50000" decel="50000" fill="hold" nodeType="withEffect">
                                  <p:stCondLst>
                                    <p:cond delay="500"/>
                                  </p:stCondLst>
                                  <p:childTnLst>
                                    <p:set>
                                      <p:cBhvr>
                                        <p:cTn id="43" dur="1" fill="hold">
                                          <p:stCondLst>
                                            <p:cond delay="0"/>
                                          </p:stCondLst>
                                        </p:cTn>
                                        <p:tgtEl>
                                          <p:spTgt spid="409"/>
                                        </p:tgtEl>
                                        <p:attrNameLst>
                                          <p:attrName>style.visibility</p:attrName>
                                        </p:attrNameLst>
                                      </p:cBhvr>
                                      <p:to>
                                        <p:strVal val="visible"/>
                                      </p:to>
                                    </p:set>
                                    <p:animEffect transition="in" filter="fade">
                                      <p:cBhvr>
                                        <p:cTn id="44" dur="1000"/>
                                        <p:tgtEl>
                                          <p:spTgt spid="409"/>
                                        </p:tgtEl>
                                      </p:cBhvr>
                                    </p:animEffect>
                                  </p:childTnLst>
                                </p:cTn>
                              </p:par>
                              <p:par>
                                <p:cTn id="45" presetID="35" presetClass="path" presetSubtype="0" accel="50000" decel="50000" fill="hold" nodeType="withEffect">
                                  <p:stCondLst>
                                    <p:cond delay="500"/>
                                  </p:stCondLst>
                                  <p:childTnLst>
                                    <p:animMotion origin="layout" path="M 0.026041666 0 L 0 0 E" pathEditMode="relative" ptsTypes="">
                                      <p:cBhvr>
                                        <p:cTn id="46" dur="1000" fill="hold"/>
                                        <p:tgtEl>
                                          <p:spTgt spid="40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p:bldP spid="398" grpId="0"/>
      <p:bldP spid="399" grpId="0"/>
      <p:bldP spid="400" grpId="0"/>
      <p:bldP spid="401" grpId="0"/>
      <p:bldP spid="402" grpId="0"/>
      <p:bldP spid="403" grpId="0"/>
      <p:bldP spid="404" grpId="0"/>
      <p:bldP spid="405" grpId="0"/>
      <p:bldP spid="406" grpId="0"/>
      <p:bldP spid="407" grpId="0"/>
      <p:bldP spid="40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41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571500" y="571500"/>
            <a:ext cx="17145000" cy="5810250"/>
          </a:xfrm>
          <a:prstGeom prst="rect">
            <a:avLst/>
          </a:prstGeom>
        </p:spPr>
      </p:pic>
      <p:pic>
        <p:nvPicPr>
          <p:cNvPr id="415"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1181100" y="4076700"/>
            <a:ext cx="3981450" cy="5638800"/>
          </a:xfrm>
          <a:prstGeom prst="rect">
            <a:avLst/>
          </a:prstGeom>
        </p:spPr>
      </p:pic>
      <p:pic>
        <p:nvPicPr>
          <p:cNvPr id="417" name="iconNode0">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extLst>
              <a:ext uri="{262E469E-1778-4047-8115-2D08973DEDD7}">
                <asvg:svgBlip xmlns:asvg="http://schemas.microsoft.com/office/drawing/2016/SVG/main" xmlns:p14="http://schemas.microsoft.com/office/powerpoint/2010/main" xmlns:a14="http://schemas.microsoft.com/office/drawing/2010/main" xmlns:a16="http://schemas.microsoft.com/office/drawing/2014/main" xmlns="" r:embed="rId84"/>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714500" y="4705064"/>
            <a:ext cx="1097185" cy="1097185"/>
          </a:xfrm>
          <a:prstGeom prst="rect">
            <a:avLst/>
          </a:prstGeom>
        </p:spPr>
      </p:pic>
      <p:sp>
        <p:nvSpPr>
          <p:cNvPr id="419" name="Primary Heading-0">
            <a:extLst>
              <a:ext uri="{FF2B5EF4-FFF2-40B4-BE49-F238E27FC236}">
                <a16:creationId xmlns:a16="http://schemas.microsoft.com/office/drawing/2014/main" id="{111B4A49-B930-4A89-A1CD-6CA2B3D95AED}"/>
              </a:ext>
            </a:extLst>
          </p:cNvPr>
          <p:cNvSpPr txBox="1"/>
          <p:nvPr/>
        </p:nvSpPr>
        <p:spPr>
          <a:xfrm>
            <a:off x="1714500" y="6107049"/>
            <a:ext cx="2947988" cy="1162050"/>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Vision Statement</a:t>
            </a:r>
            <a:r>
              <a:rPr lang="en-US" sz="2100" b="1" spc="-74" dirty="0">
                <a:solidFill>
                  <a:srgbClr val="FFFFFF"/>
                </a:solidFill>
                <a:latin typeface="Montserrat" panose="00000700000000000000" pitchFamily="2" charset="0"/>
              </a:rPr>
              <a:t>: Innovate digital sport ecosystem</a:t>
            </a:r>
          </a:p>
        </p:txBody>
      </p:sp>
      <p:sp>
        <p:nvSpPr>
          <p:cNvPr id="421" name="Description of a primary heading-0">
            <a:extLst>
              <a:ext uri="{FF2B5EF4-FFF2-40B4-BE49-F238E27FC236}">
                <a16:creationId xmlns:a16="http://schemas.microsoft.com/office/drawing/2014/main" id="{111B4A49-B930-4A89-A1CD-6CA2B3D95AED}"/>
              </a:ext>
            </a:extLst>
          </p:cNvPr>
          <p:cNvSpPr txBox="1"/>
          <p:nvPr/>
        </p:nvSpPr>
        <p:spPr>
          <a:xfrm>
            <a:off x="1714500" y="7411307"/>
            <a:ext cx="2947988" cy="1685925"/>
          </a:xfrm>
          <a:prstGeom prst="rect">
            <a:avLst/>
          </a:prstGeom>
          <a:noFill/>
        </p:spPr>
        <p:txBody>
          <a:bodyPr vertOverflow="clip" horzOverflow="clip" wrap="square" lIns="0" tIns="0" rIns="0" bIns="0" rtlCol="0" anchor="t">
            <a:spAutoFit/>
          </a:bodyPr>
          <a:lstStyle/>
          <a:p>
            <a:pPr algn="l">
              <a:lnSpc>
                <a:spcPts val="2640"/>
              </a:lnSpc>
            </a:pPr>
            <a:r>
              <a:rPr lang="en-US" sz="1650" spc="-16" dirty="0">
                <a:solidFill>
                  <a:srgbClr val="FFFFFF">
                    <a:alpha val="100000"/>
                  </a:srgbClr>
                </a:solidFill>
                <a:latin typeface="Open Sans" panose="00000700000000000000" pitchFamily="2" charset="0"/>
              </a:rPr>
              <a:t>To position Touch Football Australia as the leading digital sports organization through innovative practices and technologies.</a:t>
            </a:r>
          </a:p>
        </p:txBody>
      </p:sp>
      <p:pic>
        <p:nvPicPr>
          <p:cNvPr id="42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85">
            <a:alphaModFix/>
          </a:blip>
          <a:stretch/>
        </p:blipFill>
        <p:spPr>
          <a:xfrm>
            <a:off x="5162550" y="4076700"/>
            <a:ext cx="3981450" cy="5638800"/>
          </a:xfrm>
          <a:prstGeom prst="rect">
            <a:avLst/>
          </a:prstGeom>
        </p:spPr>
      </p:pic>
      <p:pic>
        <p:nvPicPr>
          <p:cNvPr id="425" name="iconNode1">
            <a:extLst>
              <a:ext uri="{FF2B5EF4-FFF2-40B4-BE49-F238E27FC236}">
                <a16:creationId xmlns:a16="http://schemas.microsoft.com/office/drawing/2014/main" id="{A8642F66-C0BB-4949-9A9C-024B120A5D52}"/>
              </a:ext>
            </a:extLst>
          </p:cNvPr>
          <p:cNvPicPr>
            <a:picLocks noChangeAspect="1"/>
          </p:cNvPicPr>
          <p:nvPr/>
        </p:nvPicPr>
        <p:blipFill rotWithShape="1">
          <a:blip r:embed="rId86">
            <a:alphaModFix/>
            <a:extLst>
              <a:ext uri="{E83D30B3-1033-4F65-8C2B-12950B354BEA}">
                <asvg:svgBlip xmlns:asvg="http://schemas.microsoft.com/office/drawing/2016/SVG/main" xmlns:p14="http://schemas.microsoft.com/office/powerpoint/2010/main" xmlns:a14="http://schemas.microsoft.com/office/drawing/2010/main" xmlns:a16="http://schemas.microsoft.com/office/drawing/2014/main" xmlns="" r:embed="rId89"/>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5695950" y="4896993"/>
            <a:ext cx="1097185" cy="1097185"/>
          </a:xfrm>
          <a:prstGeom prst="rect">
            <a:avLst/>
          </a:prstGeom>
        </p:spPr>
      </p:pic>
      <p:sp>
        <p:nvSpPr>
          <p:cNvPr id="427" name="Primary Heading-1">
            <a:extLst>
              <a:ext uri="{FF2B5EF4-FFF2-40B4-BE49-F238E27FC236}">
                <a16:creationId xmlns:a16="http://schemas.microsoft.com/office/drawing/2014/main" id="{111B4A49-B930-4A89-A1CD-6CA2B3D95AED}"/>
              </a:ext>
            </a:extLst>
          </p:cNvPr>
          <p:cNvSpPr txBox="1"/>
          <p:nvPr/>
        </p:nvSpPr>
        <p:spPr>
          <a:xfrm>
            <a:off x="5695950" y="6298978"/>
            <a:ext cx="2947988" cy="781050"/>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Current Situation</a:t>
            </a:r>
            <a:r>
              <a:rPr lang="en-US" sz="2100" b="1" spc="-74" dirty="0">
                <a:solidFill>
                  <a:srgbClr val="FFFFFF"/>
                </a:solidFill>
                <a:latin typeface="Montserrat" panose="00000700000000000000" pitchFamily="2" charset="0"/>
              </a:rPr>
              <a:t>: Need for integration</a:t>
            </a:r>
          </a:p>
        </p:txBody>
      </p:sp>
      <p:sp>
        <p:nvSpPr>
          <p:cNvPr id="429" name="Description of a primary heading-1">
            <a:extLst>
              <a:ext uri="{FF2B5EF4-FFF2-40B4-BE49-F238E27FC236}">
                <a16:creationId xmlns:a16="http://schemas.microsoft.com/office/drawing/2014/main" id="{111B4A49-B930-4A89-A1CD-6CA2B3D95AED}"/>
              </a:ext>
            </a:extLst>
          </p:cNvPr>
          <p:cNvSpPr txBox="1"/>
          <p:nvPr/>
        </p:nvSpPr>
        <p:spPr>
          <a:xfrm>
            <a:off x="5695950" y="7219378"/>
            <a:ext cx="2947988" cy="1685925"/>
          </a:xfrm>
          <a:prstGeom prst="rect">
            <a:avLst/>
          </a:prstGeom>
          <a:noFill/>
        </p:spPr>
        <p:txBody>
          <a:bodyPr vertOverflow="clip" horzOverflow="clip" wrap="square" lIns="0" tIns="0" rIns="0" bIns="0" rtlCol="0" anchor="t">
            <a:spAutoFit/>
          </a:bodyPr>
          <a:lstStyle/>
          <a:p>
            <a:pPr algn="l">
              <a:lnSpc>
                <a:spcPts val="2640"/>
              </a:lnSpc>
            </a:pPr>
            <a:r>
              <a:rPr lang="en-US" sz="1650" spc="-16" dirty="0">
                <a:solidFill>
                  <a:srgbClr val="FFFFFF">
                    <a:alpha val="100000"/>
                  </a:srgbClr>
                </a:solidFill>
                <a:latin typeface="Open Sans" panose="00000700000000000000" pitchFamily="2" charset="0"/>
              </a:rPr>
              <a:t>TFA has initiated digital engagement but must enhance player experience with a fully integrated digital ecosystem.</a:t>
            </a:r>
          </a:p>
        </p:txBody>
      </p:sp>
      <p:pic>
        <p:nvPicPr>
          <p:cNvPr id="43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0">
            <a:alphaModFix/>
          </a:blip>
          <a:stretch/>
        </p:blipFill>
        <p:spPr>
          <a:xfrm>
            <a:off x="9144000" y="4076700"/>
            <a:ext cx="3981450" cy="5638800"/>
          </a:xfrm>
          <a:prstGeom prst="rect">
            <a:avLst/>
          </a:prstGeom>
        </p:spPr>
      </p:pic>
      <p:pic>
        <p:nvPicPr>
          <p:cNvPr id="433" name="iconNode2">
            <a:extLst>
              <a:ext uri="{FF2B5EF4-FFF2-40B4-BE49-F238E27FC236}">
                <a16:creationId xmlns:a16="http://schemas.microsoft.com/office/drawing/2014/main" id="{A8642F66-C0BB-4949-9A9C-024B120A5D52}"/>
              </a:ext>
            </a:extLst>
          </p:cNvPr>
          <p:cNvPicPr>
            <a:picLocks noChangeAspect="1"/>
          </p:cNvPicPr>
          <p:nvPr/>
        </p:nvPicPr>
        <p:blipFill rotWithShape="1">
          <a:blip r:embed="rId91">
            <a:alphaModFix/>
            <a:extLst>
              <a:ext uri="{6FFF4733-4C3D-409E-855A-1A9D2F8372F4}">
                <asvg:svgBlip xmlns:asvg="http://schemas.microsoft.com/office/drawing/2016/SVG/main" xmlns:p14="http://schemas.microsoft.com/office/powerpoint/2010/main" xmlns:a14="http://schemas.microsoft.com/office/drawing/2010/main" xmlns:a16="http://schemas.microsoft.com/office/drawing/2014/main" xmlns="" r:embed="rId94"/>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9677400" y="4896993"/>
            <a:ext cx="1097185" cy="1097185"/>
          </a:xfrm>
          <a:prstGeom prst="rect">
            <a:avLst/>
          </a:prstGeom>
        </p:spPr>
      </p:pic>
      <p:sp>
        <p:nvSpPr>
          <p:cNvPr id="435" name="Primary Heading-2">
            <a:extLst>
              <a:ext uri="{FF2B5EF4-FFF2-40B4-BE49-F238E27FC236}">
                <a16:creationId xmlns:a16="http://schemas.microsoft.com/office/drawing/2014/main" id="{111B4A49-B930-4A89-A1CD-6CA2B3D95AED}"/>
              </a:ext>
            </a:extLst>
          </p:cNvPr>
          <p:cNvSpPr txBox="1"/>
          <p:nvPr/>
        </p:nvSpPr>
        <p:spPr>
          <a:xfrm>
            <a:off x="9677400" y="6298978"/>
            <a:ext cx="2947988" cy="781050"/>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Action Plan</a:t>
            </a:r>
            <a:r>
              <a:rPr lang="en-US" sz="2100" b="1" spc="-74" dirty="0">
                <a:solidFill>
                  <a:srgbClr val="FFFFFF"/>
                </a:solidFill>
                <a:latin typeface="Montserrat" panose="00000700000000000000" pitchFamily="2" charset="0"/>
              </a:rPr>
              <a:t>: Deploy Touch Tech by 2027</a:t>
            </a:r>
          </a:p>
        </p:txBody>
      </p:sp>
      <p:sp>
        <p:nvSpPr>
          <p:cNvPr id="437" name="Description of a primary heading-2">
            <a:extLst>
              <a:ext uri="{FF2B5EF4-FFF2-40B4-BE49-F238E27FC236}">
                <a16:creationId xmlns:a16="http://schemas.microsoft.com/office/drawing/2014/main" id="{111B4A49-B930-4A89-A1CD-6CA2B3D95AED}"/>
              </a:ext>
            </a:extLst>
          </p:cNvPr>
          <p:cNvSpPr txBox="1"/>
          <p:nvPr/>
        </p:nvSpPr>
        <p:spPr>
          <a:xfrm>
            <a:off x="9677400" y="7219378"/>
            <a:ext cx="2947988" cy="1685925"/>
          </a:xfrm>
          <a:prstGeom prst="rect">
            <a:avLst/>
          </a:prstGeom>
          <a:noFill/>
        </p:spPr>
        <p:txBody>
          <a:bodyPr vertOverflow="clip" horzOverflow="clip" wrap="square" lIns="0" tIns="0" rIns="0" bIns="0" rtlCol="0" anchor="t">
            <a:spAutoFit/>
          </a:bodyPr>
          <a:lstStyle/>
          <a:p>
            <a:pPr algn="l">
              <a:lnSpc>
                <a:spcPts val="2640"/>
              </a:lnSpc>
            </a:pPr>
            <a:r>
              <a:rPr lang="en-US" sz="1650" spc="-16" dirty="0">
                <a:solidFill>
                  <a:srgbClr val="FFFFFF">
                    <a:alpha val="100000"/>
                  </a:srgbClr>
                </a:solidFill>
                <a:latin typeface="Open Sans" panose="00000700000000000000" pitchFamily="2" charset="0"/>
              </a:rPr>
              <a:t>A SMART goal to launch the Touch Tech Digital Innovation Platform, ensuring broad CRM adoption among users by the target timeline.</a:t>
            </a:r>
          </a:p>
        </p:txBody>
      </p:sp>
      <p:pic>
        <p:nvPicPr>
          <p:cNvPr id="439"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95">
            <a:alphaModFix/>
          </a:blip>
          <a:stretch/>
        </p:blipFill>
        <p:spPr>
          <a:xfrm>
            <a:off x="13125450" y="4076700"/>
            <a:ext cx="3981450" cy="5638800"/>
          </a:xfrm>
          <a:prstGeom prst="rect">
            <a:avLst/>
          </a:prstGeom>
        </p:spPr>
      </p:pic>
      <p:pic>
        <p:nvPicPr>
          <p:cNvPr id="441" name="iconNode3">
            <a:extLst>
              <a:ext uri="{FF2B5EF4-FFF2-40B4-BE49-F238E27FC236}">
                <a16:creationId xmlns:a16="http://schemas.microsoft.com/office/drawing/2014/main" id="{A8642F66-C0BB-4949-9A9C-024B120A5D52}"/>
              </a:ext>
            </a:extLst>
          </p:cNvPr>
          <p:cNvPicPr>
            <a:picLocks noChangeAspect="1"/>
          </p:cNvPicPr>
          <p:nvPr/>
        </p:nvPicPr>
        <p:blipFill rotWithShape="1">
          <a:blip r:embed="rId96">
            <a:alphaModFix/>
            <a:extLst>
              <a:ext uri="{F5FAC065-8B3B-4041-B84C-F7E305D80A05}">
                <asvg:svgBlip xmlns:asvg="http://schemas.microsoft.com/office/drawing/2016/SVG/main" xmlns:p14="http://schemas.microsoft.com/office/powerpoint/2010/main" xmlns:a14="http://schemas.microsoft.com/office/drawing/2010/main" xmlns:a16="http://schemas.microsoft.com/office/drawing/2014/main" xmlns="" r:embed="rId99"/>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3658850" y="4705064"/>
            <a:ext cx="1097185" cy="1097185"/>
          </a:xfrm>
          <a:prstGeom prst="rect">
            <a:avLst/>
          </a:prstGeom>
        </p:spPr>
      </p:pic>
      <p:sp>
        <p:nvSpPr>
          <p:cNvPr id="443" name="Primary Heading-3">
            <a:extLst>
              <a:ext uri="{FF2B5EF4-FFF2-40B4-BE49-F238E27FC236}">
                <a16:creationId xmlns:a16="http://schemas.microsoft.com/office/drawing/2014/main" id="{111B4A49-B930-4A89-A1CD-6CA2B3D95AED}"/>
              </a:ext>
            </a:extLst>
          </p:cNvPr>
          <p:cNvSpPr txBox="1"/>
          <p:nvPr/>
        </p:nvSpPr>
        <p:spPr>
          <a:xfrm>
            <a:off x="13658850" y="6107049"/>
            <a:ext cx="2947988" cy="1162050"/>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Expected Result</a:t>
            </a:r>
            <a:r>
              <a:rPr lang="en-US" sz="2100" b="1" spc="-74" dirty="0">
                <a:solidFill>
                  <a:srgbClr val="FFFFFF"/>
                </a:solidFill>
                <a:latin typeface="Montserrat" panose="00000700000000000000" pitchFamily="2" charset="0"/>
              </a:rPr>
              <a:t>: Improved user engagement</a:t>
            </a:r>
          </a:p>
        </p:txBody>
      </p:sp>
      <p:sp>
        <p:nvSpPr>
          <p:cNvPr id="445" name="Description of a primary heading-3">
            <a:extLst>
              <a:ext uri="{FF2B5EF4-FFF2-40B4-BE49-F238E27FC236}">
                <a16:creationId xmlns:a16="http://schemas.microsoft.com/office/drawing/2014/main" id="{111B4A49-B930-4A89-A1CD-6CA2B3D95AED}"/>
              </a:ext>
            </a:extLst>
          </p:cNvPr>
          <p:cNvSpPr txBox="1"/>
          <p:nvPr/>
        </p:nvSpPr>
        <p:spPr>
          <a:xfrm>
            <a:off x="13658850" y="7411307"/>
            <a:ext cx="2947988" cy="1685925"/>
          </a:xfrm>
          <a:prstGeom prst="rect">
            <a:avLst/>
          </a:prstGeom>
          <a:noFill/>
        </p:spPr>
        <p:txBody>
          <a:bodyPr vertOverflow="clip" horzOverflow="clip" wrap="square" lIns="0" tIns="0" rIns="0" bIns="0" rtlCol="0" anchor="t">
            <a:spAutoFit/>
          </a:bodyPr>
          <a:lstStyle/>
          <a:p>
            <a:pPr algn="l">
              <a:lnSpc>
                <a:spcPts val="2640"/>
              </a:lnSpc>
            </a:pPr>
            <a:r>
              <a:rPr lang="en-US" sz="1650" spc="-16" dirty="0">
                <a:solidFill>
                  <a:srgbClr val="FFFFFF">
                    <a:alpha val="100000"/>
                  </a:srgbClr>
                </a:solidFill>
                <a:latin typeface="Open Sans" panose="00000700000000000000" pitchFamily="2" charset="0"/>
              </a:rPr>
              <a:t>Creation of an interactive digital infrastructure that simplifies administrative tasks and fosters greater player involvement and satisfaction.</a:t>
            </a:r>
          </a:p>
        </p:txBody>
      </p:sp>
      <p:sp>
        <p:nvSpPr>
          <p:cNvPr id="447" name="Title 3">
            <a:extLst>
              <a:ext uri="{FF2B5EF4-FFF2-40B4-BE49-F238E27FC236}">
                <a16:creationId xmlns:a16="http://schemas.microsoft.com/office/drawing/2014/main" id="{111B4A49-B930-4A89-A1CD-6CA2B3D95AED}"/>
              </a:ext>
            </a:extLst>
          </p:cNvPr>
          <p:cNvSpPr txBox="1"/>
          <p:nvPr/>
        </p:nvSpPr>
        <p:spPr>
          <a:xfrm>
            <a:off x="1185672" y="1714500"/>
            <a:ext cx="15949612" cy="704850"/>
          </a:xfrm>
          <a:prstGeom prst="rect">
            <a:avLst/>
          </a:prstGeom>
          <a:noFill/>
        </p:spPr>
        <p:txBody>
          <a:bodyPr vertOverflow="clip" horzOverflow="clip" wrap="square" lIns="0" tIns="0" rIns="0" bIns="0" rtlCol="0" anchor="t">
            <a:spAutoFit/>
          </a:bodyPr>
          <a:lstStyle/>
          <a:p>
            <a:pPr algn="ctr">
              <a:lnSpc>
                <a:spcPts val="5460"/>
              </a:lnSpc>
            </a:pPr>
            <a:r>
              <a:rPr lang="en-US" sz="4200" b="1" spc="-147" dirty="0">
                <a:solidFill>
                  <a:srgbClr val="FFFFFF">
                    <a:alpha val="100000"/>
                  </a:srgbClr>
                </a:solidFill>
                <a:latin typeface="Montserrat" panose="00000700000000000000" pitchFamily="2" charset="0"/>
              </a:rPr>
              <a:t>Enhancing Digital Transformation in Touch Football Australia</a:t>
            </a:r>
          </a:p>
        </p:txBody>
      </p:sp>
      <p:sp>
        <p:nvSpPr>
          <p:cNvPr id="449" name="SubTitle">
            <a:extLst>
              <a:ext uri="{FF2B5EF4-FFF2-40B4-BE49-F238E27FC236}">
                <a16:creationId xmlns:a16="http://schemas.microsoft.com/office/drawing/2014/main" id="{111B4A49-B930-4A89-A1CD-6CA2B3D95AED}"/>
              </a:ext>
            </a:extLst>
          </p:cNvPr>
          <p:cNvSpPr txBox="1"/>
          <p:nvPr/>
        </p:nvSpPr>
        <p:spPr>
          <a:xfrm>
            <a:off x="1181100" y="2476500"/>
            <a:ext cx="15959138" cy="371475"/>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Establishing an integrated digital ecosystem for player engagement and administration efficiency</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800"/>
                                        <p:tgtEl>
                                          <p:spTgt spid="414"/>
                                        </p:tgtEl>
                                      </p:cBhvr>
                                    </p:animEffect>
                                  </p:childTnLst>
                                </p:cTn>
                              </p:par>
                              <p:par>
                                <p:cTn id="8" presetID="10" presetClass="entr" presetSubtype="0" accel="50000" decel="50000" fill="hold" nodeType="withEffect">
                                  <p:stCondLst>
                                    <p:cond delay="1200"/>
                                  </p:stCondLst>
                                  <p:childTnLst>
                                    <p:set>
                                      <p:cBhvr>
                                        <p:cTn id="9" dur="1" fill="hold">
                                          <p:stCondLst>
                                            <p:cond delay="0"/>
                                          </p:stCondLst>
                                        </p:cTn>
                                        <p:tgtEl>
                                          <p:spTgt spid="415"/>
                                        </p:tgtEl>
                                        <p:attrNameLst>
                                          <p:attrName>style.visibility</p:attrName>
                                        </p:attrNameLst>
                                      </p:cBhvr>
                                      <p:to>
                                        <p:strVal val="visible"/>
                                      </p:to>
                                    </p:set>
                                    <p:animEffect transition="in" filter="fade">
                                      <p:cBhvr>
                                        <p:cTn id="10" dur="1000"/>
                                        <p:tgtEl>
                                          <p:spTgt spid="415"/>
                                        </p:tgtEl>
                                      </p:cBhvr>
                                    </p:animEffect>
                                  </p:childTnLst>
                                </p:cTn>
                              </p:par>
                              <p:par>
                                <p:cTn id="11" presetID="35" presetClass="path" presetSubtype="0" accel="50000" decel="50000" fill="hold" nodeType="withEffect">
                                  <p:stCondLst>
                                    <p:cond delay="1200"/>
                                  </p:stCondLst>
                                  <p:childTnLst>
                                    <p:animMotion origin="layout" path="M 0.026041666 0 L 0 0 E" pathEditMode="relative" ptsTypes="">
                                      <p:cBhvr>
                                        <p:cTn id="12" dur="1000" fill="hold"/>
                                        <p:tgtEl>
                                          <p:spTgt spid="415"/>
                                        </p:tgtEl>
                                        <p:attrNameLst>
                                          <p:attrName>ppt_x</p:attrName>
                                          <p:attrName>ppt_y</p:attrName>
                                        </p:attrNameLst>
                                      </p:cBhvr>
                                    </p:animMotion>
                                  </p:childTnLst>
                                </p:cTn>
                              </p:par>
                              <p:par>
                                <p:cTn id="13" presetID="10" presetClass="entr" presetSubtype="0" accel="50000" decel="50000" fill="hold" nodeType="withEffect">
                                  <p:stCondLst>
                                    <p:cond delay="1200"/>
                                  </p:stCondLst>
                                  <p:childTnLst>
                                    <p:set>
                                      <p:cBhvr>
                                        <p:cTn id="14" dur="1" fill="hold">
                                          <p:stCondLst>
                                            <p:cond delay="0"/>
                                          </p:stCondLst>
                                        </p:cTn>
                                        <p:tgtEl>
                                          <p:spTgt spid="417"/>
                                        </p:tgtEl>
                                        <p:attrNameLst>
                                          <p:attrName>style.visibility</p:attrName>
                                        </p:attrNameLst>
                                      </p:cBhvr>
                                      <p:to>
                                        <p:strVal val="visible"/>
                                      </p:to>
                                    </p:set>
                                    <p:animEffect transition="in" filter="fade">
                                      <p:cBhvr>
                                        <p:cTn id="15" dur="1000"/>
                                        <p:tgtEl>
                                          <p:spTgt spid="417"/>
                                        </p:tgtEl>
                                      </p:cBhvr>
                                    </p:animEffect>
                                  </p:childTnLst>
                                </p:cTn>
                              </p:par>
                              <p:par>
                                <p:cTn id="16" presetID="35" presetClass="path" presetSubtype="0" accel="50000" decel="50000" fill="hold" nodeType="withEffect">
                                  <p:stCondLst>
                                    <p:cond delay="1200"/>
                                  </p:stCondLst>
                                  <p:childTnLst>
                                    <p:animMotion origin="layout" path="M 0.026041666 -1.1585377E-06 L 0 -1.1585377E-06 E" pathEditMode="relative" ptsTypes="">
                                      <p:cBhvr>
                                        <p:cTn id="17" dur="1000" fill="hold"/>
                                        <p:tgtEl>
                                          <p:spTgt spid="417"/>
                                        </p:tgtEl>
                                        <p:attrNameLst>
                                          <p:attrName>ppt_x</p:attrName>
                                          <p:attrName>ppt_y</p:attrName>
                                        </p:attrNameLst>
                                      </p:cBhvr>
                                    </p:animMotion>
                                  </p:childTnLst>
                                </p:cTn>
                              </p:par>
                              <p:par>
                                <p:cTn id="18" presetID="10" presetClass="entr" presetSubtype="0" accel="50000" decel="50000" fill="hold" nodeType="withEffect">
                                  <p:stCondLst>
                                    <p:cond delay="1200"/>
                                  </p:stCondLst>
                                  <p:childTnLst>
                                    <p:set>
                                      <p:cBhvr>
                                        <p:cTn id="19" dur="1" fill="hold">
                                          <p:stCondLst>
                                            <p:cond delay="0"/>
                                          </p:stCondLst>
                                        </p:cTn>
                                        <p:tgtEl>
                                          <p:spTgt spid="419"/>
                                        </p:tgtEl>
                                        <p:attrNameLst>
                                          <p:attrName>style.visibility</p:attrName>
                                        </p:attrNameLst>
                                      </p:cBhvr>
                                      <p:to>
                                        <p:strVal val="visible"/>
                                      </p:to>
                                    </p:set>
                                    <p:animEffect transition="in" filter="fade">
                                      <p:cBhvr>
                                        <p:cTn id="20" dur="1000"/>
                                        <p:tgtEl>
                                          <p:spTgt spid="419"/>
                                        </p:tgtEl>
                                      </p:cBhvr>
                                    </p:animEffect>
                                  </p:childTnLst>
                                </p:cTn>
                              </p:par>
                              <p:par>
                                <p:cTn id="21" presetID="35" presetClass="path" presetSubtype="0" accel="50000" decel="50000" fill="hold" nodeType="withEffect">
                                  <p:stCondLst>
                                    <p:cond delay="1200"/>
                                  </p:stCondLst>
                                  <p:childTnLst>
                                    <p:animMotion origin="layout" path="M 0.026041666 -3.447356E-06 L 0 -3.447356E-06 E" pathEditMode="relative" ptsTypes="">
                                      <p:cBhvr>
                                        <p:cTn id="22" dur="1000" fill="hold"/>
                                        <p:tgtEl>
                                          <p:spTgt spid="419"/>
                                        </p:tgtEl>
                                        <p:attrNameLst>
                                          <p:attrName>ppt_x</p:attrName>
                                          <p:attrName>ppt_y</p:attrName>
                                        </p:attrNameLst>
                                      </p:cBhvr>
                                    </p:animMotion>
                                  </p:childTnLst>
                                </p:cTn>
                              </p:par>
                              <p:par>
                                <p:cTn id="23" presetID="10" presetClass="entr" presetSubtype="0" accel="50000" decel="50000" fill="hold" nodeType="withEffect">
                                  <p:stCondLst>
                                    <p:cond delay="1200"/>
                                  </p:stCondLst>
                                  <p:childTnLst>
                                    <p:set>
                                      <p:cBhvr>
                                        <p:cTn id="24" dur="1" fill="hold">
                                          <p:stCondLst>
                                            <p:cond delay="0"/>
                                          </p:stCondLst>
                                        </p:cTn>
                                        <p:tgtEl>
                                          <p:spTgt spid="421"/>
                                        </p:tgtEl>
                                        <p:attrNameLst>
                                          <p:attrName>style.visibility</p:attrName>
                                        </p:attrNameLst>
                                      </p:cBhvr>
                                      <p:to>
                                        <p:strVal val="visible"/>
                                      </p:to>
                                    </p:set>
                                    <p:animEffect transition="in" filter="fade">
                                      <p:cBhvr>
                                        <p:cTn id="25" dur="1000"/>
                                        <p:tgtEl>
                                          <p:spTgt spid="421"/>
                                        </p:tgtEl>
                                      </p:cBhvr>
                                    </p:animEffect>
                                  </p:childTnLst>
                                </p:cTn>
                              </p:par>
                              <p:par>
                                <p:cTn id="26" presetID="35" presetClass="path" presetSubtype="0" accel="50000" decel="50000" fill="hold" nodeType="withEffect">
                                  <p:stCondLst>
                                    <p:cond delay="1200"/>
                                  </p:stCondLst>
                                  <p:childTnLst>
                                    <p:animMotion origin="layout" path="M 0.026041666 3.447356E-06 L 0 3.447356E-06 E" pathEditMode="relative" ptsTypes="">
                                      <p:cBhvr>
                                        <p:cTn id="27" dur="1000" fill="hold"/>
                                        <p:tgtEl>
                                          <p:spTgt spid="421"/>
                                        </p:tgtEl>
                                        <p:attrNameLst>
                                          <p:attrName>ppt_x</p:attrName>
                                          <p:attrName>ppt_y</p:attrName>
                                        </p:attrNameLst>
                                      </p:cBhvr>
                                    </p:animMotion>
                                  </p:childTnLst>
                                </p:cTn>
                              </p:par>
                              <p:par>
                                <p:cTn id="28" presetID="10" presetClass="entr" presetSubtype="0" accel="50000" decel="50000" fill="hold" nodeType="withEffect">
                                  <p:stCondLst>
                                    <p:cond delay="1340"/>
                                  </p:stCondLst>
                                  <p:childTnLst>
                                    <p:set>
                                      <p:cBhvr>
                                        <p:cTn id="29" dur="1" fill="hold">
                                          <p:stCondLst>
                                            <p:cond delay="0"/>
                                          </p:stCondLst>
                                        </p:cTn>
                                        <p:tgtEl>
                                          <p:spTgt spid="423"/>
                                        </p:tgtEl>
                                        <p:attrNameLst>
                                          <p:attrName>style.visibility</p:attrName>
                                        </p:attrNameLst>
                                      </p:cBhvr>
                                      <p:to>
                                        <p:strVal val="visible"/>
                                      </p:to>
                                    </p:set>
                                    <p:animEffect transition="in" filter="fade">
                                      <p:cBhvr>
                                        <p:cTn id="30" dur="1000"/>
                                        <p:tgtEl>
                                          <p:spTgt spid="423"/>
                                        </p:tgtEl>
                                      </p:cBhvr>
                                    </p:animEffect>
                                  </p:childTnLst>
                                </p:cTn>
                              </p:par>
                              <p:par>
                                <p:cTn id="31" presetID="35" presetClass="path" presetSubtype="0" accel="50000" decel="50000" fill="hold" nodeType="withEffect">
                                  <p:stCondLst>
                                    <p:cond delay="1340"/>
                                  </p:stCondLst>
                                  <p:childTnLst>
                                    <p:animMotion origin="layout" path="M 0.026041666 0 L 0 0 E" pathEditMode="relative" ptsTypes="">
                                      <p:cBhvr>
                                        <p:cTn id="32" dur="1000" fill="hold"/>
                                        <p:tgtEl>
                                          <p:spTgt spid="423"/>
                                        </p:tgtEl>
                                        <p:attrNameLst>
                                          <p:attrName>ppt_x</p:attrName>
                                          <p:attrName>ppt_y</p:attrName>
                                        </p:attrNameLst>
                                      </p:cBhvr>
                                    </p:animMotion>
                                  </p:childTnLst>
                                </p:cTn>
                              </p:par>
                              <p:par>
                                <p:cTn id="33" presetID="10" presetClass="entr" presetSubtype="0" accel="50000" decel="50000" fill="hold" nodeType="withEffect">
                                  <p:stCondLst>
                                    <p:cond delay="1340"/>
                                  </p:stCondLst>
                                  <p:childTnLst>
                                    <p:set>
                                      <p:cBhvr>
                                        <p:cTn id="34" dur="1" fill="hold">
                                          <p:stCondLst>
                                            <p:cond delay="0"/>
                                          </p:stCondLst>
                                        </p:cTn>
                                        <p:tgtEl>
                                          <p:spTgt spid="425"/>
                                        </p:tgtEl>
                                        <p:attrNameLst>
                                          <p:attrName>style.visibility</p:attrName>
                                        </p:attrNameLst>
                                      </p:cBhvr>
                                      <p:to>
                                        <p:strVal val="visible"/>
                                      </p:to>
                                    </p:set>
                                    <p:animEffect transition="in" filter="fade">
                                      <p:cBhvr>
                                        <p:cTn id="35" dur="1000"/>
                                        <p:tgtEl>
                                          <p:spTgt spid="425"/>
                                        </p:tgtEl>
                                      </p:cBhvr>
                                    </p:animEffect>
                                  </p:childTnLst>
                                </p:cTn>
                              </p:par>
                              <p:par>
                                <p:cTn id="36" presetID="35" presetClass="path" presetSubtype="0" accel="50000" decel="50000" fill="hold" nodeType="withEffect">
                                  <p:stCondLst>
                                    <p:cond delay="1340"/>
                                  </p:stCondLst>
                                  <p:childTnLst>
                                    <p:animMotion origin="layout" path="M 0.026041666 4.6341506E-06 L 0 4.6341506E-06 E" pathEditMode="relative" ptsTypes="">
                                      <p:cBhvr>
                                        <p:cTn id="37" dur="1000" fill="hold"/>
                                        <p:tgtEl>
                                          <p:spTgt spid="425"/>
                                        </p:tgtEl>
                                        <p:attrNameLst>
                                          <p:attrName>ppt_x</p:attrName>
                                          <p:attrName>ppt_y</p:attrName>
                                        </p:attrNameLst>
                                      </p:cBhvr>
                                    </p:animMotion>
                                  </p:childTnLst>
                                </p:cTn>
                              </p:par>
                              <p:par>
                                <p:cTn id="38" presetID="10" presetClass="entr" presetSubtype="0" accel="50000" decel="50000" fill="hold" nodeType="withEffect">
                                  <p:stCondLst>
                                    <p:cond delay="1340"/>
                                  </p:stCondLst>
                                  <p:childTnLst>
                                    <p:set>
                                      <p:cBhvr>
                                        <p:cTn id="39" dur="1" fill="hold">
                                          <p:stCondLst>
                                            <p:cond delay="0"/>
                                          </p:stCondLst>
                                        </p:cTn>
                                        <p:tgtEl>
                                          <p:spTgt spid="427"/>
                                        </p:tgtEl>
                                        <p:attrNameLst>
                                          <p:attrName>style.visibility</p:attrName>
                                        </p:attrNameLst>
                                      </p:cBhvr>
                                      <p:to>
                                        <p:strVal val="visible"/>
                                      </p:to>
                                    </p:set>
                                    <p:animEffect transition="in" filter="fade">
                                      <p:cBhvr>
                                        <p:cTn id="40" dur="1000"/>
                                        <p:tgtEl>
                                          <p:spTgt spid="427"/>
                                        </p:tgtEl>
                                      </p:cBhvr>
                                    </p:animEffect>
                                  </p:childTnLst>
                                </p:cTn>
                              </p:par>
                              <p:par>
                                <p:cTn id="41" presetID="35" presetClass="path" presetSubtype="0" accel="50000" decel="50000" fill="hold" nodeType="withEffect">
                                  <p:stCondLst>
                                    <p:cond delay="1340"/>
                                  </p:stCondLst>
                                  <p:childTnLst>
                                    <p:animMotion origin="layout" path="M 0.026041666 2.3170753E-06 L 0 2.3170753E-06 E" pathEditMode="relative" ptsTypes="">
                                      <p:cBhvr>
                                        <p:cTn id="42" dur="1000" fill="hold"/>
                                        <p:tgtEl>
                                          <p:spTgt spid="427"/>
                                        </p:tgtEl>
                                        <p:attrNameLst>
                                          <p:attrName>ppt_x</p:attrName>
                                          <p:attrName>ppt_y</p:attrName>
                                        </p:attrNameLst>
                                      </p:cBhvr>
                                    </p:animMotion>
                                  </p:childTnLst>
                                </p:cTn>
                              </p:par>
                              <p:par>
                                <p:cTn id="43" presetID="10" presetClass="entr" presetSubtype="0" accel="50000" decel="50000" fill="hold" nodeType="withEffect">
                                  <p:stCondLst>
                                    <p:cond delay="1340"/>
                                  </p:stCondLst>
                                  <p:childTnLst>
                                    <p:set>
                                      <p:cBhvr>
                                        <p:cTn id="44" dur="1" fill="hold">
                                          <p:stCondLst>
                                            <p:cond delay="0"/>
                                          </p:stCondLst>
                                        </p:cTn>
                                        <p:tgtEl>
                                          <p:spTgt spid="429"/>
                                        </p:tgtEl>
                                        <p:attrNameLst>
                                          <p:attrName>style.visibility</p:attrName>
                                        </p:attrNameLst>
                                      </p:cBhvr>
                                      <p:to>
                                        <p:strVal val="visible"/>
                                      </p:to>
                                    </p:set>
                                    <p:animEffect transition="in" filter="fade">
                                      <p:cBhvr>
                                        <p:cTn id="45" dur="1000"/>
                                        <p:tgtEl>
                                          <p:spTgt spid="429"/>
                                        </p:tgtEl>
                                      </p:cBhvr>
                                    </p:animEffect>
                                  </p:childTnLst>
                                </p:cTn>
                              </p:par>
                              <p:par>
                                <p:cTn id="46" presetID="35" presetClass="path" presetSubtype="0" accel="50000" decel="50000" fill="hold" nodeType="withEffect">
                                  <p:stCondLst>
                                    <p:cond delay="1340"/>
                                  </p:stCondLst>
                                  <p:childTnLst>
                                    <p:animMotion origin="layout" path="M 0.026041666 -2.3170753E-06 L 0 -2.3170753E-06 E" pathEditMode="relative" ptsTypes="">
                                      <p:cBhvr>
                                        <p:cTn id="47" dur="1000" fill="hold"/>
                                        <p:tgtEl>
                                          <p:spTgt spid="429"/>
                                        </p:tgtEl>
                                        <p:attrNameLst>
                                          <p:attrName>ppt_x</p:attrName>
                                          <p:attrName>ppt_y</p:attrName>
                                        </p:attrNameLst>
                                      </p:cBhvr>
                                    </p:animMotion>
                                  </p:childTnLst>
                                </p:cTn>
                              </p:par>
                              <p:par>
                                <p:cTn id="48" presetID="10" presetClass="entr" presetSubtype="0" accel="50000" decel="50000" fill="hold" nodeType="withEffect">
                                  <p:stCondLst>
                                    <p:cond delay="1480"/>
                                  </p:stCondLst>
                                  <p:childTnLst>
                                    <p:set>
                                      <p:cBhvr>
                                        <p:cTn id="49" dur="1" fill="hold">
                                          <p:stCondLst>
                                            <p:cond delay="0"/>
                                          </p:stCondLst>
                                        </p:cTn>
                                        <p:tgtEl>
                                          <p:spTgt spid="431"/>
                                        </p:tgtEl>
                                        <p:attrNameLst>
                                          <p:attrName>style.visibility</p:attrName>
                                        </p:attrNameLst>
                                      </p:cBhvr>
                                      <p:to>
                                        <p:strVal val="visible"/>
                                      </p:to>
                                    </p:set>
                                    <p:animEffect transition="in" filter="fade">
                                      <p:cBhvr>
                                        <p:cTn id="50" dur="1000"/>
                                        <p:tgtEl>
                                          <p:spTgt spid="431"/>
                                        </p:tgtEl>
                                      </p:cBhvr>
                                    </p:animEffect>
                                  </p:childTnLst>
                                </p:cTn>
                              </p:par>
                              <p:par>
                                <p:cTn id="51" presetID="35" presetClass="path" presetSubtype="0" accel="50000" decel="50000" fill="hold" nodeType="withEffect">
                                  <p:stCondLst>
                                    <p:cond delay="1480"/>
                                  </p:stCondLst>
                                  <p:childTnLst>
                                    <p:animMotion origin="layout" path="M 0.026041666 0 L 0 0 E" pathEditMode="relative" ptsTypes="">
                                      <p:cBhvr>
                                        <p:cTn id="52" dur="1000" fill="hold"/>
                                        <p:tgtEl>
                                          <p:spTgt spid="431"/>
                                        </p:tgtEl>
                                        <p:attrNameLst>
                                          <p:attrName>ppt_x</p:attrName>
                                          <p:attrName>ppt_y</p:attrName>
                                        </p:attrNameLst>
                                      </p:cBhvr>
                                    </p:animMotion>
                                  </p:childTnLst>
                                </p:cTn>
                              </p:par>
                              <p:par>
                                <p:cTn id="53" presetID="10" presetClass="entr" presetSubtype="0" accel="50000" decel="50000" fill="hold" nodeType="withEffect">
                                  <p:stCondLst>
                                    <p:cond delay="1480"/>
                                  </p:stCondLst>
                                  <p:childTnLst>
                                    <p:set>
                                      <p:cBhvr>
                                        <p:cTn id="54" dur="1" fill="hold">
                                          <p:stCondLst>
                                            <p:cond delay="0"/>
                                          </p:stCondLst>
                                        </p:cTn>
                                        <p:tgtEl>
                                          <p:spTgt spid="433"/>
                                        </p:tgtEl>
                                        <p:attrNameLst>
                                          <p:attrName>style.visibility</p:attrName>
                                        </p:attrNameLst>
                                      </p:cBhvr>
                                      <p:to>
                                        <p:strVal val="visible"/>
                                      </p:to>
                                    </p:set>
                                    <p:animEffect transition="in" filter="fade">
                                      <p:cBhvr>
                                        <p:cTn id="55" dur="1000"/>
                                        <p:tgtEl>
                                          <p:spTgt spid="433"/>
                                        </p:tgtEl>
                                      </p:cBhvr>
                                    </p:animEffect>
                                  </p:childTnLst>
                                </p:cTn>
                              </p:par>
                              <p:par>
                                <p:cTn id="56" presetID="35" presetClass="path" presetSubtype="0" accel="50000" decel="50000" fill="hold" nodeType="withEffect">
                                  <p:stCondLst>
                                    <p:cond delay="1480"/>
                                  </p:stCondLst>
                                  <p:childTnLst>
                                    <p:animMotion origin="layout" path="M 0.026041666 4.6341506E-06 L 0 4.6341506E-06 E" pathEditMode="relative" ptsTypes="">
                                      <p:cBhvr>
                                        <p:cTn id="57" dur="1000" fill="hold"/>
                                        <p:tgtEl>
                                          <p:spTgt spid="433"/>
                                        </p:tgtEl>
                                        <p:attrNameLst>
                                          <p:attrName>ppt_x</p:attrName>
                                          <p:attrName>ppt_y</p:attrName>
                                        </p:attrNameLst>
                                      </p:cBhvr>
                                    </p:animMotion>
                                  </p:childTnLst>
                                </p:cTn>
                              </p:par>
                              <p:par>
                                <p:cTn id="58" presetID="10" presetClass="entr" presetSubtype="0" accel="50000" decel="50000" fill="hold" nodeType="withEffect">
                                  <p:stCondLst>
                                    <p:cond delay="1480"/>
                                  </p:stCondLst>
                                  <p:childTnLst>
                                    <p:set>
                                      <p:cBhvr>
                                        <p:cTn id="59" dur="1" fill="hold">
                                          <p:stCondLst>
                                            <p:cond delay="0"/>
                                          </p:stCondLst>
                                        </p:cTn>
                                        <p:tgtEl>
                                          <p:spTgt spid="435"/>
                                        </p:tgtEl>
                                        <p:attrNameLst>
                                          <p:attrName>style.visibility</p:attrName>
                                        </p:attrNameLst>
                                      </p:cBhvr>
                                      <p:to>
                                        <p:strVal val="visible"/>
                                      </p:to>
                                    </p:set>
                                    <p:animEffect transition="in" filter="fade">
                                      <p:cBhvr>
                                        <p:cTn id="60" dur="1000"/>
                                        <p:tgtEl>
                                          <p:spTgt spid="435"/>
                                        </p:tgtEl>
                                      </p:cBhvr>
                                    </p:animEffect>
                                  </p:childTnLst>
                                </p:cTn>
                              </p:par>
                              <p:par>
                                <p:cTn id="61" presetID="35" presetClass="path" presetSubtype="0" accel="50000" decel="50000" fill="hold" nodeType="withEffect">
                                  <p:stCondLst>
                                    <p:cond delay="1480"/>
                                  </p:stCondLst>
                                  <p:childTnLst>
                                    <p:animMotion origin="layout" path="M 0.026041666 2.3170753E-06 L 0 2.3170753E-06 E" pathEditMode="relative" ptsTypes="">
                                      <p:cBhvr>
                                        <p:cTn id="62" dur="1000" fill="hold"/>
                                        <p:tgtEl>
                                          <p:spTgt spid="435"/>
                                        </p:tgtEl>
                                        <p:attrNameLst>
                                          <p:attrName>ppt_x</p:attrName>
                                          <p:attrName>ppt_y</p:attrName>
                                        </p:attrNameLst>
                                      </p:cBhvr>
                                    </p:animMotion>
                                  </p:childTnLst>
                                </p:cTn>
                              </p:par>
                              <p:par>
                                <p:cTn id="63" presetID="10" presetClass="entr" presetSubtype="0" accel="50000" decel="50000" fill="hold" nodeType="withEffect">
                                  <p:stCondLst>
                                    <p:cond delay="1480"/>
                                  </p:stCondLst>
                                  <p:childTnLst>
                                    <p:set>
                                      <p:cBhvr>
                                        <p:cTn id="64" dur="1" fill="hold">
                                          <p:stCondLst>
                                            <p:cond delay="0"/>
                                          </p:stCondLst>
                                        </p:cTn>
                                        <p:tgtEl>
                                          <p:spTgt spid="437"/>
                                        </p:tgtEl>
                                        <p:attrNameLst>
                                          <p:attrName>style.visibility</p:attrName>
                                        </p:attrNameLst>
                                      </p:cBhvr>
                                      <p:to>
                                        <p:strVal val="visible"/>
                                      </p:to>
                                    </p:set>
                                    <p:animEffect transition="in" filter="fade">
                                      <p:cBhvr>
                                        <p:cTn id="65" dur="1000"/>
                                        <p:tgtEl>
                                          <p:spTgt spid="437"/>
                                        </p:tgtEl>
                                      </p:cBhvr>
                                    </p:animEffect>
                                  </p:childTnLst>
                                </p:cTn>
                              </p:par>
                              <p:par>
                                <p:cTn id="66" presetID="35" presetClass="path" presetSubtype="0" accel="50000" decel="50000" fill="hold" nodeType="withEffect">
                                  <p:stCondLst>
                                    <p:cond delay="1480"/>
                                  </p:stCondLst>
                                  <p:childTnLst>
                                    <p:animMotion origin="layout" path="M 0.026041666 -2.3170753E-06 L 0 -2.3170753E-06 E" pathEditMode="relative" ptsTypes="">
                                      <p:cBhvr>
                                        <p:cTn id="67" dur="1000" fill="hold"/>
                                        <p:tgtEl>
                                          <p:spTgt spid="437"/>
                                        </p:tgtEl>
                                        <p:attrNameLst>
                                          <p:attrName>ppt_x</p:attrName>
                                          <p:attrName>ppt_y</p:attrName>
                                        </p:attrNameLst>
                                      </p:cBhvr>
                                    </p:animMotion>
                                  </p:childTnLst>
                                </p:cTn>
                              </p:par>
                              <p:par>
                                <p:cTn id="68" presetID="10" presetClass="entr" presetSubtype="0" accel="50000" decel="50000" fill="hold" nodeType="withEffect">
                                  <p:stCondLst>
                                    <p:cond delay="1620"/>
                                  </p:stCondLst>
                                  <p:childTnLst>
                                    <p:set>
                                      <p:cBhvr>
                                        <p:cTn id="69" dur="1" fill="hold">
                                          <p:stCondLst>
                                            <p:cond delay="0"/>
                                          </p:stCondLst>
                                        </p:cTn>
                                        <p:tgtEl>
                                          <p:spTgt spid="439"/>
                                        </p:tgtEl>
                                        <p:attrNameLst>
                                          <p:attrName>style.visibility</p:attrName>
                                        </p:attrNameLst>
                                      </p:cBhvr>
                                      <p:to>
                                        <p:strVal val="visible"/>
                                      </p:to>
                                    </p:set>
                                    <p:animEffect transition="in" filter="fade">
                                      <p:cBhvr>
                                        <p:cTn id="70" dur="1000"/>
                                        <p:tgtEl>
                                          <p:spTgt spid="439"/>
                                        </p:tgtEl>
                                      </p:cBhvr>
                                    </p:animEffect>
                                  </p:childTnLst>
                                </p:cTn>
                              </p:par>
                              <p:par>
                                <p:cTn id="71" presetID="35" presetClass="path" presetSubtype="0" accel="50000" decel="50000" fill="hold" nodeType="withEffect">
                                  <p:stCondLst>
                                    <p:cond delay="1620"/>
                                  </p:stCondLst>
                                  <p:childTnLst>
                                    <p:animMotion origin="layout" path="M 0.026041666 0 L 0 0 E" pathEditMode="relative" ptsTypes="">
                                      <p:cBhvr>
                                        <p:cTn id="72" dur="1000" fill="hold"/>
                                        <p:tgtEl>
                                          <p:spTgt spid="439"/>
                                        </p:tgtEl>
                                        <p:attrNameLst>
                                          <p:attrName>ppt_x</p:attrName>
                                          <p:attrName>ppt_y</p:attrName>
                                        </p:attrNameLst>
                                      </p:cBhvr>
                                    </p:animMotion>
                                  </p:childTnLst>
                                </p:cTn>
                              </p:par>
                              <p:par>
                                <p:cTn id="73" presetID="10" presetClass="entr" presetSubtype="0" accel="50000" decel="50000" fill="hold" nodeType="withEffect">
                                  <p:stCondLst>
                                    <p:cond delay="1620"/>
                                  </p:stCondLst>
                                  <p:childTnLst>
                                    <p:set>
                                      <p:cBhvr>
                                        <p:cTn id="74" dur="1" fill="hold">
                                          <p:stCondLst>
                                            <p:cond delay="0"/>
                                          </p:stCondLst>
                                        </p:cTn>
                                        <p:tgtEl>
                                          <p:spTgt spid="441"/>
                                        </p:tgtEl>
                                        <p:attrNameLst>
                                          <p:attrName>style.visibility</p:attrName>
                                        </p:attrNameLst>
                                      </p:cBhvr>
                                      <p:to>
                                        <p:strVal val="visible"/>
                                      </p:to>
                                    </p:set>
                                    <p:animEffect transition="in" filter="fade">
                                      <p:cBhvr>
                                        <p:cTn id="75" dur="1000"/>
                                        <p:tgtEl>
                                          <p:spTgt spid="441"/>
                                        </p:tgtEl>
                                      </p:cBhvr>
                                    </p:animEffect>
                                  </p:childTnLst>
                                </p:cTn>
                              </p:par>
                              <p:par>
                                <p:cTn id="76" presetID="35" presetClass="path" presetSubtype="0" accel="50000" decel="50000" fill="hold" nodeType="withEffect">
                                  <p:stCondLst>
                                    <p:cond delay="1620"/>
                                  </p:stCondLst>
                                  <p:childTnLst>
                                    <p:animMotion origin="layout" path="M 0.026041666 -1.1585377E-06 L 0 -1.1585377E-06 E" pathEditMode="relative" ptsTypes="">
                                      <p:cBhvr>
                                        <p:cTn id="77" dur="1000" fill="hold"/>
                                        <p:tgtEl>
                                          <p:spTgt spid="441"/>
                                        </p:tgtEl>
                                        <p:attrNameLst>
                                          <p:attrName>ppt_x</p:attrName>
                                          <p:attrName>ppt_y</p:attrName>
                                        </p:attrNameLst>
                                      </p:cBhvr>
                                    </p:animMotion>
                                  </p:childTnLst>
                                </p:cTn>
                              </p:par>
                              <p:par>
                                <p:cTn id="78" presetID="10" presetClass="entr" presetSubtype="0" accel="50000" decel="50000" fill="hold" nodeType="withEffect">
                                  <p:stCondLst>
                                    <p:cond delay="1620"/>
                                  </p:stCondLst>
                                  <p:childTnLst>
                                    <p:set>
                                      <p:cBhvr>
                                        <p:cTn id="79" dur="1" fill="hold">
                                          <p:stCondLst>
                                            <p:cond delay="0"/>
                                          </p:stCondLst>
                                        </p:cTn>
                                        <p:tgtEl>
                                          <p:spTgt spid="443"/>
                                        </p:tgtEl>
                                        <p:attrNameLst>
                                          <p:attrName>style.visibility</p:attrName>
                                        </p:attrNameLst>
                                      </p:cBhvr>
                                      <p:to>
                                        <p:strVal val="visible"/>
                                      </p:to>
                                    </p:set>
                                    <p:animEffect transition="in" filter="fade">
                                      <p:cBhvr>
                                        <p:cTn id="80" dur="1000"/>
                                        <p:tgtEl>
                                          <p:spTgt spid="443"/>
                                        </p:tgtEl>
                                      </p:cBhvr>
                                    </p:animEffect>
                                  </p:childTnLst>
                                </p:cTn>
                              </p:par>
                              <p:par>
                                <p:cTn id="81" presetID="35" presetClass="path" presetSubtype="0" accel="50000" decel="50000" fill="hold" nodeType="withEffect">
                                  <p:stCondLst>
                                    <p:cond delay="1620"/>
                                  </p:stCondLst>
                                  <p:childTnLst>
                                    <p:animMotion origin="layout" path="M 0.026041666 -3.447356E-06 L 0 -3.447356E-06 E" pathEditMode="relative" ptsTypes="">
                                      <p:cBhvr>
                                        <p:cTn id="82" dur="1000" fill="hold"/>
                                        <p:tgtEl>
                                          <p:spTgt spid="443"/>
                                        </p:tgtEl>
                                        <p:attrNameLst>
                                          <p:attrName>ppt_x</p:attrName>
                                          <p:attrName>ppt_y</p:attrName>
                                        </p:attrNameLst>
                                      </p:cBhvr>
                                    </p:animMotion>
                                  </p:childTnLst>
                                </p:cTn>
                              </p:par>
                              <p:par>
                                <p:cTn id="83" presetID="10" presetClass="entr" presetSubtype="0" accel="50000" decel="50000" fill="hold" nodeType="withEffect">
                                  <p:stCondLst>
                                    <p:cond delay="1620"/>
                                  </p:stCondLst>
                                  <p:childTnLst>
                                    <p:set>
                                      <p:cBhvr>
                                        <p:cTn id="84" dur="1" fill="hold">
                                          <p:stCondLst>
                                            <p:cond delay="0"/>
                                          </p:stCondLst>
                                        </p:cTn>
                                        <p:tgtEl>
                                          <p:spTgt spid="445"/>
                                        </p:tgtEl>
                                        <p:attrNameLst>
                                          <p:attrName>style.visibility</p:attrName>
                                        </p:attrNameLst>
                                      </p:cBhvr>
                                      <p:to>
                                        <p:strVal val="visible"/>
                                      </p:to>
                                    </p:set>
                                    <p:animEffect transition="in" filter="fade">
                                      <p:cBhvr>
                                        <p:cTn id="85" dur="1000"/>
                                        <p:tgtEl>
                                          <p:spTgt spid="445"/>
                                        </p:tgtEl>
                                      </p:cBhvr>
                                    </p:animEffect>
                                  </p:childTnLst>
                                </p:cTn>
                              </p:par>
                              <p:par>
                                <p:cTn id="86" presetID="35" presetClass="path" presetSubtype="0" accel="50000" decel="50000" fill="hold" nodeType="withEffect">
                                  <p:stCondLst>
                                    <p:cond delay="1620"/>
                                  </p:stCondLst>
                                  <p:childTnLst>
                                    <p:animMotion origin="layout" path="M 0.026041666 3.447356E-06 L 0 3.447356E-06 E" pathEditMode="relative" ptsTypes="">
                                      <p:cBhvr>
                                        <p:cTn id="87" dur="1000" fill="hold"/>
                                        <p:tgtEl>
                                          <p:spTgt spid="445"/>
                                        </p:tgtEl>
                                        <p:attrNameLst>
                                          <p:attrName>ppt_x</p:attrName>
                                          <p:attrName>ppt_y</p:attrName>
                                        </p:attrNameLst>
                                      </p:cBhvr>
                                    </p:animMotion>
                                  </p:childTnLst>
                                </p:cTn>
                              </p:par>
                              <p:par>
                                <p:cTn id="88" presetID="10" presetClass="entr" presetSubtype="0" accel="50000" decel="50000" fill="hold" nodeType="withEffect">
                                  <p:stCondLst>
                                    <p:cond delay="300"/>
                                  </p:stCondLst>
                                  <p:childTnLst>
                                    <p:set>
                                      <p:cBhvr>
                                        <p:cTn id="89" dur="1" fill="hold">
                                          <p:stCondLst>
                                            <p:cond delay="0"/>
                                          </p:stCondLst>
                                        </p:cTn>
                                        <p:tgtEl>
                                          <p:spTgt spid="447"/>
                                        </p:tgtEl>
                                        <p:attrNameLst>
                                          <p:attrName>style.visibility</p:attrName>
                                        </p:attrNameLst>
                                      </p:cBhvr>
                                      <p:to>
                                        <p:strVal val="visible"/>
                                      </p:to>
                                    </p:set>
                                    <p:animEffect transition="in" filter="fade">
                                      <p:cBhvr>
                                        <p:cTn id="90" dur="1000"/>
                                        <p:tgtEl>
                                          <p:spTgt spid="447"/>
                                        </p:tgtEl>
                                      </p:cBhvr>
                                    </p:animEffect>
                                  </p:childTnLst>
                                </p:cTn>
                              </p:par>
                              <p:par>
                                <p:cTn id="91" presetID="35" presetClass="path" presetSubtype="0" accel="50000" decel="50000" fill="hold" nodeType="withEffect">
                                  <p:stCondLst>
                                    <p:cond delay="300"/>
                                  </p:stCondLst>
                                  <p:childTnLst>
                                    <p:animMotion origin="layout" path="M 0.026043944 0 L 2.2768975E-06 0 E" pathEditMode="relative" ptsTypes="">
                                      <p:cBhvr>
                                        <p:cTn id="92" dur="1000" fill="hold"/>
                                        <p:tgtEl>
                                          <p:spTgt spid="447"/>
                                        </p:tgtEl>
                                        <p:attrNameLst>
                                          <p:attrName>ppt_x</p:attrName>
                                          <p:attrName>ppt_y</p:attrName>
                                        </p:attrNameLst>
                                      </p:cBhvr>
                                    </p:animMotion>
                                  </p:childTnLst>
                                </p:cTn>
                              </p:par>
                              <p:par>
                                <p:cTn id="93" presetID="10" presetClass="entr" presetSubtype="0" accel="50000" decel="50000" fill="hold" nodeType="withEffect">
                                  <p:stCondLst>
                                    <p:cond delay="500"/>
                                  </p:stCondLst>
                                  <p:childTnLst>
                                    <p:set>
                                      <p:cBhvr>
                                        <p:cTn id="94" dur="1" fill="hold">
                                          <p:stCondLst>
                                            <p:cond delay="0"/>
                                          </p:stCondLst>
                                        </p:cTn>
                                        <p:tgtEl>
                                          <p:spTgt spid="449"/>
                                        </p:tgtEl>
                                        <p:attrNameLst>
                                          <p:attrName>style.visibility</p:attrName>
                                        </p:attrNameLst>
                                      </p:cBhvr>
                                      <p:to>
                                        <p:strVal val="visible"/>
                                      </p:to>
                                    </p:set>
                                    <p:animEffect transition="in" filter="fade">
                                      <p:cBhvr>
                                        <p:cTn id="95" dur="1000"/>
                                        <p:tgtEl>
                                          <p:spTgt spid="449"/>
                                        </p:tgtEl>
                                      </p:cBhvr>
                                    </p:animEffect>
                                  </p:childTnLst>
                                </p:cTn>
                              </p:par>
                              <p:par>
                                <p:cTn id="96" presetID="35" presetClass="path" presetSubtype="0" accel="50000" decel="50000" fill="hold" nodeType="withEffect">
                                  <p:stCondLst>
                                    <p:cond delay="500"/>
                                  </p:stCondLst>
                                  <p:childTnLst>
                                    <p:animMotion origin="layout" path="M 0.026041666 0 L 0 0 E" pathEditMode="relative" ptsTypes="">
                                      <p:cBhvr>
                                        <p:cTn id="97" dur="1000" fill="hold"/>
                                        <p:tgtEl>
                                          <p:spTgt spid="44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p:bldP spid="415" grpId="0"/>
      <p:bldP spid="417" grpId="0"/>
      <p:bldP spid="419" grpId="0"/>
      <p:bldP spid="421" grpId="0"/>
      <p:bldP spid="423" grpId="0"/>
      <p:bldP spid="425" grpId="0"/>
      <p:bldP spid="427" grpId="0"/>
      <p:bldP spid="429" grpId="0"/>
      <p:bldP spid="431" grpId="0"/>
      <p:bldP spid="433" grpId="0"/>
      <p:bldP spid="435" grpId="0"/>
      <p:bldP spid="437" grpId="0"/>
      <p:bldP spid="439" grpId="0"/>
      <p:bldP spid="441" grpId="0"/>
      <p:bldP spid="443" grpId="0"/>
      <p:bldP spid="445" grpId="0"/>
      <p:bldP spid="447" grpId="0"/>
      <p:bldP spid="4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454" name="layoutShapeInnerChild1">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0" y="0"/>
            <a:ext cx="18288000" cy="10287000"/>
          </a:xfrm>
          <a:prstGeom prst="rect">
            <a:avLst/>
          </a:prstGeom>
        </p:spPr>
      </p:pic>
      <p:pic>
        <p:nvPicPr>
          <p:cNvPr id="456" name="imageNode0">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4">
            <a:alphaModFix/>
          </a:blip>
          <a:stretch/>
        </p:blipFill>
        <p:spPr>
          <a:xfrm>
            <a:off x="571500" y="2938462"/>
            <a:ext cx="1952625" cy="1952625"/>
          </a:xfrm>
          <a:prstGeom prst="rect">
            <a:avLst/>
          </a:prstGeom>
        </p:spPr>
      </p:pic>
      <p:pic>
        <p:nvPicPr>
          <p:cNvPr id="45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71500" y="4889153"/>
            <a:ext cx="2209800" cy="1304925"/>
          </a:xfrm>
          <a:prstGeom prst="rect">
            <a:avLst/>
          </a:prstGeom>
          <a:effectLst>
            <a:outerShdw blurRad="285750" dir="2700000" algn="ctr" rotWithShape="0">
              <a:srgbClr val="000000">
                <a:alpha val="40000"/>
              </a:srgbClr>
            </a:outerShdw>
          </a:effectLst>
        </p:spPr>
      </p:pic>
      <p:sp>
        <p:nvSpPr>
          <p:cNvPr id="460" name="Primary Heading-0">
            <a:extLst>
              <a:ext uri="{FF2B5EF4-FFF2-40B4-BE49-F238E27FC236}">
                <a16:creationId xmlns:a16="http://schemas.microsoft.com/office/drawing/2014/main" id="{111B4A49-B930-4A89-A1CD-6CA2B3D95AED}"/>
              </a:ext>
            </a:extLst>
          </p:cNvPr>
          <p:cNvSpPr txBox="1"/>
          <p:nvPr/>
        </p:nvSpPr>
        <p:spPr>
          <a:xfrm>
            <a:off x="800100" y="5003482"/>
            <a:ext cx="1785938" cy="1028700"/>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Inclusive Sporting Environments</a:t>
            </a:r>
          </a:p>
        </p:txBody>
      </p:sp>
      <p:sp>
        <p:nvSpPr>
          <p:cNvPr id="462" name="Description of a primary heading-0">
            <a:extLst>
              <a:ext uri="{FF2B5EF4-FFF2-40B4-BE49-F238E27FC236}">
                <a16:creationId xmlns:a16="http://schemas.microsoft.com/office/drawing/2014/main" id="{111B4A49-B930-4A89-A1CD-6CA2B3D95AED}"/>
              </a:ext>
            </a:extLst>
          </p:cNvPr>
          <p:cNvSpPr txBox="1"/>
          <p:nvPr/>
        </p:nvSpPr>
        <p:spPr>
          <a:xfrm>
            <a:off x="571500" y="6346508"/>
            <a:ext cx="2243138" cy="1152525"/>
          </a:xfrm>
          <a:prstGeom prst="rect">
            <a:avLst/>
          </a:prstGeom>
          <a:noFill/>
        </p:spPr>
        <p:txBody>
          <a:bodyPr vertOverflow="clip" horzOverflow="clip" wrap="square" lIns="0" tIns="0" rIns="0" bIns="0" rtlCol="0" anchor="t">
            <a:spAutoFit/>
          </a:bodyPr>
          <a:lstStyle/>
          <a:p>
            <a:pPr algn="l">
              <a:lnSpc>
                <a:spcPts val="2241"/>
              </a:lnSpc>
            </a:pPr>
            <a:r>
              <a:rPr lang="en-US" sz="1350" spc="-14" dirty="0">
                <a:solidFill>
                  <a:srgbClr val="E6E6E6">
                    <a:alpha val="100000"/>
                  </a:srgbClr>
                </a:solidFill>
                <a:latin typeface="Open Sans" panose="00000700000000000000" pitchFamily="2" charset="0"/>
              </a:rPr>
              <a:t>Setting a </a:t>
            </a:r>
            <a:r>
              <a:rPr lang="en-US" sz="1350" b="1" spc="-14" dirty="0">
                <a:solidFill>
                  <a:srgbClr val="E6E6E6"/>
                </a:solidFill>
                <a:latin typeface="Open Sans" panose="00000700000000000000" pitchFamily="2" charset="0"/>
              </a:rPr>
              <a:t>national</a:t>
            </a:r>
            <a:r>
              <a:rPr lang="en-US" sz="1350" spc="-14" dirty="0">
                <a:solidFill>
                  <a:srgbClr val="E6E6E6"/>
                </a:solidFill>
                <a:latin typeface="Open Sans" panose="00000700000000000000" pitchFamily="2" charset="0"/>
              </a:rPr>
              <a:t> and </a:t>
            </a:r>
            <a:r>
              <a:rPr lang="en-US" sz="1350" b="1" spc="-14" dirty="0">
                <a:solidFill>
                  <a:srgbClr val="E6E6E6"/>
                </a:solidFill>
                <a:latin typeface="Open Sans" panose="00000700000000000000" pitchFamily="2" charset="0"/>
              </a:rPr>
              <a:t>international</a:t>
            </a:r>
            <a:r>
              <a:rPr lang="en-US" sz="1350" spc="-14" dirty="0">
                <a:solidFill>
                  <a:srgbClr val="E6E6E6"/>
                </a:solidFill>
                <a:latin typeface="Open Sans" panose="00000700000000000000" pitchFamily="2" charset="0"/>
              </a:rPr>
              <a:t> benchmark for inclusivity in Touch Football programs.</a:t>
            </a:r>
          </a:p>
        </p:txBody>
      </p:sp>
      <p:pic>
        <p:nvPicPr>
          <p:cNvPr id="464" name="iconNode0">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extLst>
              <a:ext uri="{902D6251-8C69-49EE-8C1B-A0A908AE7457}">
                <asvg:svgBlip xmlns:asvg="http://schemas.microsoft.com/office/drawing/2016/SVG/main" xmlns:p14="http://schemas.microsoft.com/office/powerpoint/2010/main" xmlns:a14="http://schemas.microsoft.com/office/drawing/2010/main" xmlns:a16="http://schemas.microsoft.com/office/drawing/2014/main" xmlns="" r:embed="rId112"/>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571500" y="8661082"/>
            <a:ext cx="1051465" cy="1051465"/>
          </a:xfrm>
          <a:prstGeom prst="rect">
            <a:avLst/>
          </a:prstGeom>
        </p:spPr>
      </p:pic>
      <p:pic>
        <p:nvPicPr>
          <p:cNvPr id="46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13">
            <a:alphaModFix/>
          </a:blip>
          <a:stretch/>
        </p:blipFill>
        <p:spPr>
          <a:xfrm>
            <a:off x="3105150" y="5524500"/>
            <a:ext cx="838200" cy="38100"/>
          </a:xfrm>
          <a:prstGeom prst="rect">
            <a:avLst/>
          </a:prstGeom>
        </p:spPr>
      </p:pic>
      <p:pic>
        <p:nvPicPr>
          <p:cNvPr id="468" name="::before">
            <a:extLst>
              <a:ext uri="{FF2B5EF4-FFF2-40B4-BE49-F238E27FC236}">
                <a16:creationId xmlns:a16="http://schemas.microsoft.com/office/drawing/2014/main" id="{A8642F66-C0BB-4949-9A9C-024B120A5D52}"/>
              </a:ext>
            </a:extLst>
          </p:cNvPr>
          <p:cNvPicPr>
            <a:picLocks noChangeAspect="1"/>
          </p:cNvPicPr>
          <p:nvPr/>
        </p:nvPicPr>
        <p:blipFill rotWithShape="1">
          <a:blip r:embed="rId114">
            <a:alphaModFix/>
          </a:blip>
          <a:stretch/>
        </p:blipFill>
        <p:spPr>
          <a:xfrm>
            <a:off x="3829768" y="5516437"/>
            <a:ext cx="141439" cy="141439"/>
          </a:xfrm>
          <a:prstGeom prst="rect">
            <a:avLst/>
          </a:prstGeom>
        </p:spPr>
      </p:pic>
      <p:pic>
        <p:nvPicPr>
          <p:cNvPr id="470" name="::after">
            <a:extLst>
              <a:ext uri="{FF2B5EF4-FFF2-40B4-BE49-F238E27FC236}">
                <a16:creationId xmlns:a16="http://schemas.microsoft.com/office/drawing/2014/main" id="{A8642F66-C0BB-4949-9A9C-024B120A5D52}"/>
              </a:ext>
            </a:extLst>
          </p:cNvPr>
          <p:cNvPicPr>
            <a:picLocks noChangeAspect="1"/>
          </p:cNvPicPr>
          <p:nvPr/>
        </p:nvPicPr>
        <p:blipFill rotWithShape="1">
          <a:blip r:embed="rId115">
            <a:alphaModFix/>
          </a:blip>
          <a:stretch/>
        </p:blipFill>
        <p:spPr>
          <a:xfrm>
            <a:off x="3829768" y="5429075"/>
            <a:ext cx="141439" cy="141439"/>
          </a:xfrm>
          <a:prstGeom prst="rect">
            <a:avLst/>
          </a:prstGeom>
        </p:spPr>
      </p:pic>
      <p:pic>
        <p:nvPicPr>
          <p:cNvPr id="472" name="imageNode1">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116">
            <a:alphaModFix/>
          </a:blip>
          <a:stretch/>
        </p:blipFill>
        <p:spPr>
          <a:xfrm>
            <a:off x="4305300" y="2938462"/>
            <a:ext cx="1952625" cy="1952625"/>
          </a:xfrm>
          <a:prstGeom prst="rect">
            <a:avLst/>
          </a:prstGeom>
        </p:spPr>
      </p:pic>
      <p:pic>
        <p:nvPicPr>
          <p:cNvPr id="47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17">
            <a:alphaModFix/>
          </a:blip>
          <a:stretch/>
        </p:blipFill>
        <p:spPr>
          <a:xfrm>
            <a:off x="4305300" y="4889153"/>
            <a:ext cx="2209800" cy="1304925"/>
          </a:xfrm>
          <a:prstGeom prst="rect">
            <a:avLst/>
          </a:prstGeom>
          <a:effectLst>
            <a:outerShdw blurRad="285750" dir="2700000" algn="ctr" rotWithShape="0">
              <a:srgbClr val="000000">
                <a:alpha val="40000"/>
              </a:srgbClr>
            </a:outerShdw>
          </a:effectLst>
        </p:spPr>
      </p:pic>
      <p:sp>
        <p:nvSpPr>
          <p:cNvPr id="476" name="Primary Heading-1">
            <a:extLst>
              <a:ext uri="{FF2B5EF4-FFF2-40B4-BE49-F238E27FC236}">
                <a16:creationId xmlns:a16="http://schemas.microsoft.com/office/drawing/2014/main" id="{111B4A49-B930-4A89-A1CD-6CA2B3D95AED}"/>
              </a:ext>
            </a:extLst>
          </p:cNvPr>
          <p:cNvSpPr txBox="1"/>
          <p:nvPr/>
        </p:nvSpPr>
        <p:spPr>
          <a:xfrm>
            <a:off x="4533900" y="5003482"/>
            <a:ext cx="1785938" cy="1028700"/>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Diverse Participation Growth</a:t>
            </a:r>
          </a:p>
        </p:txBody>
      </p:sp>
      <p:sp>
        <p:nvSpPr>
          <p:cNvPr id="478" name="Description of a primary heading-1">
            <a:extLst>
              <a:ext uri="{FF2B5EF4-FFF2-40B4-BE49-F238E27FC236}">
                <a16:creationId xmlns:a16="http://schemas.microsoft.com/office/drawing/2014/main" id="{111B4A49-B930-4A89-A1CD-6CA2B3D95AED}"/>
              </a:ext>
            </a:extLst>
          </p:cNvPr>
          <p:cNvSpPr txBox="1"/>
          <p:nvPr/>
        </p:nvSpPr>
        <p:spPr>
          <a:xfrm>
            <a:off x="4305300" y="6346508"/>
            <a:ext cx="2243138" cy="1152525"/>
          </a:xfrm>
          <a:prstGeom prst="rect">
            <a:avLst/>
          </a:prstGeom>
          <a:noFill/>
        </p:spPr>
        <p:txBody>
          <a:bodyPr vertOverflow="clip" horzOverflow="clip" wrap="square" lIns="0" tIns="0" rIns="0" bIns="0" rtlCol="0" anchor="t">
            <a:spAutoFit/>
          </a:bodyPr>
          <a:lstStyle/>
          <a:p>
            <a:pPr algn="l">
              <a:lnSpc>
                <a:spcPts val="2241"/>
              </a:lnSpc>
            </a:pPr>
            <a:r>
              <a:rPr lang="en-US" sz="1350" spc="-14" dirty="0">
                <a:solidFill>
                  <a:srgbClr val="E6E6E6">
                    <a:alpha val="100000"/>
                  </a:srgbClr>
                </a:solidFill>
                <a:latin typeface="Open Sans" panose="00000700000000000000" pitchFamily="2" charset="0"/>
              </a:rPr>
              <a:t>Touch Football has seen </a:t>
            </a:r>
            <a:r>
              <a:rPr lang="en-US" sz="1350" b="1" spc="-14" dirty="0">
                <a:solidFill>
                  <a:srgbClr val="E6E6E6"/>
                </a:solidFill>
                <a:latin typeface="Open Sans" panose="00000700000000000000" pitchFamily="2" charset="0"/>
              </a:rPr>
              <a:t>diverse</a:t>
            </a:r>
            <a:r>
              <a:rPr lang="en-US" sz="1350" spc="-14" dirty="0">
                <a:solidFill>
                  <a:srgbClr val="E6E6E6"/>
                </a:solidFill>
                <a:latin typeface="Open Sans" panose="00000700000000000000" pitchFamily="2" charset="0"/>
              </a:rPr>
              <a:t> participation but requires stronger </a:t>
            </a:r>
            <a:r>
              <a:rPr lang="en-US" sz="1350" b="1" spc="-14" dirty="0">
                <a:solidFill>
                  <a:srgbClr val="E6E6E6"/>
                </a:solidFill>
                <a:latin typeface="Open Sans" panose="00000700000000000000" pitchFamily="2" charset="0"/>
              </a:rPr>
              <a:t>systemic</a:t>
            </a:r>
            <a:r>
              <a:rPr lang="en-US" sz="1350" spc="-14" dirty="0">
                <a:solidFill>
                  <a:srgbClr val="E6E6E6"/>
                </a:solidFill>
                <a:latin typeface="Open Sans" panose="00000700000000000000" pitchFamily="2" charset="0"/>
              </a:rPr>
              <a:t> inclusion efforts.</a:t>
            </a:r>
          </a:p>
        </p:txBody>
      </p:sp>
      <p:pic>
        <p:nvPicPr>
          <p:cNvPr id="480" name="iconNode1">
            <a:extLst>
              <a:ext uri="{FF2B5EF4-FFF2-40B4-BE49-F238E27FC236}">
                <a16:creationId xmlns:a16="http://schemas.microsoft.com/office/drawing/2014/main" id="{A8642F66-C0BB-4949-9A9C-024B120A5D52}"/>
              </a:ext>
            </a:extLst>
          </p:cNvPr>
          <p:cNvPicPr>
            <a:picLocks noChangeAspect="1"/>
          </p:cNvPicPr>
          <p:nvPr/>
        </p:nvPicPr>
        <p:blipFill rotWithShape="1">
          <a:blip r:embed="rId118">
            <a:alphaModFix/>
            <a:extLst>
              <a:ext uri="{3A44303B-B321-4732-A07B-A0D271B6BE9F}">
                <asvg:svgBlip xmlns:asvg="http://schemas.microsoft.com/office/drawing/2016/SVG/main" xmlns:p14="http://schemas.microsoft.com/office/powerpoint/2010/main" xmlns:a14="http://schemas.microsoft.com/office/drawing/2010/main" xmlns:a16="http://schemas.microsoft.com/office/drawing/2014/main" xmlns="" r:embed="rId125"/>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4305300" y="8661082"/>
            <a:ext cx="1051465" cy="1051465"/>
          </a:xfrm>
          <a:prstGeom prst="rect">
            <a:avLst/>
          </a:prstGeom>
        </p:spPr>
      </p:pic>
      <p:pic>
        <p:nvPicPr>
          <p:cNvPr id="48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13">
            <a:alphaModFix/>
          </a:blip>
          <a:stretch/>
        </p:blipFill>
        <p:spPr>
          <a:xfrm>
            <a:off x="6838950" y="5524500"/>
            <a:ext cx="838200" cy="38100"/>
          </a:xfrm>
          <a:prstGeom prst="rect">
            <a:avLst/>
          </a:prstGeom>
        </p:spPr>
      </p:pic>
      <p:pic>
        <p:nvPicPr>
          <p:cNvPr id="484" name="::before">
            <a:extLst>
              <a:ext uri="{FF2B5EF4-FFF2-40B4-BE49-F238E27FC236}">
                <a16:creationId xmlns:a16="http://schemas.microsoft.com/office/drawing/2014/main" id="{A8642F66-C0BB-4949-9A9C-024B120A5D52}"/>
              </a:ext>
            </a:extLst>
          </p:cNvPr>
          <p:cNvPicPr>
            <a:picLocks noChangeAspect="1"/>
          </p:cNvPicPr>
          <p:nvPr/>
        </p:nvPicPr>
        <p:blipFill rotWithShape="1">
          <a:blip r:embed="rId114">
            <a:alphaModFix/>
          </a:blip>
          <a:stretch/>
        </p:blipFill>
        <p:spPr>
          <a:xfrm>
            <a:off x="7563568" y="5516437"/>
            <a:ext cx="141439" cy="141439"/>
          </a:xfrm>
          <a:prstGeom prst="rect">
            <a:avLst/>
          </a:prstGeom>
        </p:spPr>
      </p:pic>
      <p:pic>
        <p:nvPicPr>
          <p:cNvPr id="486" name="::after">
            <a:extLst>
              <a:ext uri="{FF2B5EF4-FFF2-40B4-BE49-F238E27FC236}">
                <a16:creationId xmlns:a16="http://schemas.microsoft.com/office/drawing/2014/main" id="{A8642F66-C0BB-4949-9A9C-024B120A5D52}"/>
              </a:ext>
            </a:extLst>
          </p:cNvPr>
          <p:cNvPicPr>
            <a:picLocks noChangeAspect="1"/>
          </p:cNvPicPr>
          <p:nvPr/>
        </p:nvPicPr>
        <p:blipFill rotWithShape="1">
          <a:blip r:embed="rId115">
            <a:alphaModFix/>
          </a:blip>
          <a:stretch/>
        </p:blipFill>
        <p:spPr>
          <a:xfrm>
            <a:off x="7563568" y="5429075"/>
            <a:ext cx="141439" cy="141439"/>
          </a:xfrm>
          <a:prstGeom prst="rect">
            <a:avLst/>
          </a:prstGeom>
        </p:spPr>
      </p:pic>
      <p:pic>
        <p:nvPicPr>
          <p:cNvPr id="488" name="imageNode2">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126">
            <a:alphaModFix/>
          </a:blip>
          <a:stretch/>
        </p:blipFill>
        <p:spPr>
          <a:xfrm>
            <a:off x="8039100" y="2938462"/>
            <a:ext cx="1952625" cy="1952625"/>
          </a:xfrm>
          <a:prstGeom prst="rect">
            <a:avLst/>
          </a:prstGeom>
        </p:spPr>
      </p:pic>
      <p:pic>
        <p:nvPicPr>
          <p:cNvPr id="49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27">
            <a:alphaModFix/>
          </a:blip>
          <a:stretch/>
        </p:blipFill>
        <p:spPr>
          <a:xfrm>
            <a:off x="8039100" y="4889153"/>
            <a:ext cx="2209800" cy="1304925"/>
          </a:xfrm>
          <a:prstGeom prst="rect">
            <a:avLst/>
          </a:prstGeom>
          <a:effectLst>
            <a:outerShdw blurRad="285750" dir="2700000" algn="ctr" rotWithShape="0">
              <a:srgbClr val="000000">
                <a:alpha val="40000"/>
              </a:srgbClr>
            </a:outerShdw>
          </a:effectLst>
        </p:spPr>
      </p:pic>
      <p:sp>
        <p:nvSpPr>
          <p:cNvPr id="492" name="Primary Heading-2">
            <a:extLst>
              <a:ext uri="{FF2B5EF4-FFF2-40B4-BE49-F238E27FC236}">
                <a16:creationId xmlns:a16="http://schemas.microsoft.com/office/drawing/2014/main" id="{111B4A49-B930-4A89-A1CD-6CA2B3D95AED}"/>
              </a:ext>
            </a:extLst>
          </p:cNvPr>
          <p:cNvSpPr txBox="1"/>
          <p:nvPr/>
        </p:nvSpPr>
        <p:spPr>
          <a:xfrm>
            <a:off x="8267700" y="5003482"/>
            <a:ext cx="1785938" cy="685800"/>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Inclusion360 Framework</a:t>
            </a:r>
          </a:p>
        </p:txBody>
      </p:sp>
      <p:sp>
        <p:nvSpPr>
          <p:cNvPr id="494" name="Description of a primary heading-2">
            <a:extLst>
              <a:ext uri="{FF2B5EF4-FFF2-40B4-BE49-F238E27FC236}">
                <a16:creationId xmlns:a16="http://schemas.microsoft.com/office/drawing/2014/main" id="{111B4A49-B930-4A89-A1CD-6CA2B3D95AED}"/>
              </a:ext>
            </a:extLst>
          </p:cNvPr>
          <p:cNvSpPr txBox="1"/>
          <p:nvPr/>
        </p:nvSpPr>
        <p:spPr>
          <a:xfrm>
            <a:off x="8039100" y="6346508"/>
            <a:ext cx="2243138" cy="1152525"/>
          </a:xfrm>
          <a:prstGeom prst="rect">
            <a:avLst/>
          </a:prstGeom>
          <a:noFill/>
        </p:spPr>
        <p:txBody>
          <a:bodyPr vertOverflow="clip" horzOverflow="clip" wrap="square" lIns="0" tIns="0" rIns="0" bIns="0" rtlCol="0" anchor="t">
            <a:spAutoFit/>
          </a:bodyPr>
          <a:lstStyle/>
          <a:p>
            <a:pPr algn="l">
              <a:lnSpc>
                <a:spcPts val="2241"/>
              </a:lnSpc>
            </a:pPr>
            <a:r>
              <a:rPr lang="en-US" sz="1350" spc="-14" dirty="0">
                <a:solidFill>
                  <a:srgbClr val="E6E6E6">
                    <a:alpha val="100000"/>
                  </a:srgbClr>
                </a:solidFill>
                <a:latin typeface="Open Sans" panose="00000700000000000000" pitchFamily="2" charset="0"/>
              </a:rPr>
              <a:t>Launching the </a:t>
            </a:r>
            <a:r>
              <a:rPr lang="en-US" sz="1350" b="1" spc="-14" dirty="0">
                <a:solidFill>
                  <a:srgbClr val="E6E6E6"/>
                </a:solidFill>
                <a:latin typeface="Open Sans" panose="00000700000000000000" pitchFamily="2" charset="0"/>
              </a:rPr>
              <a:t>Inclusion360 Framework</a:t>
            </a:r>
            <a:r>
              <a:rPr lang="en-US" sz="1350" spc="-14" dirty="0">
                <a:solidFill>
                  <a:srgbClr val="E6E6E6"/>
                </a:solidFill>
                <a:latin typeface="Open Sans" panose="00000700000000000000" pitchFamily="2" charset="0"/>
              </a:rPr>
              <a:t> by 2026 to embed </a:t>
            </a:r>
            <a:r>
              <a:rPr lang="en-US" sz="1350" b="1" spc="-14" dirty="0">
                <a:solidFill>
                  <a:srgbClr val="E6E6E6"/>
                </a:solidFill>
                <a:latin typeface="Open Sans" panose="00000700000000000000" pitchFamily="2" charset="0"/>
              </a:rPr>
              <a:t>inclusion</a:t>
            </a:r>
            <a:r>
              <a:rPr lang="en-US" sz="1350" spc="-14" dirty="0">
                <a:solidFill>
                  <a:srgbClr val="E6E6E6"/>
                </a:solidFill>
                <a:latin typeface="Open Sans" panose="00000700000000000000" pitchFamily="2" charset="0"/>
              </a:rPr>
              <a:t> in all programs and policies.</a:t>
            </a:r>
          </a:p>
        </p:txBody>
      </p:sp>
      <p:pic>
        <p:nvPicPr>
          <p:cNvPr id="496" name="iconNode2">
            <a:extLst>
              <a:ext uri="{FF2B5EF4-FFF2-40B4-BE49-F238E27FC236}">
                <a16:creationId xmlns:a16="http://schemas.microsoft.com/office/drawing/2014/main" id="{A8642F66-C0BB-4949-9A9C-024B120A5D52}"/>
              </a:ext>
            </a:extLst>
          </p:cNvPr>
          <p:cNvPicPr>
            <a:picLocks noChangeAspect="1"/>
          </p:cNvPicPr>
          <p:nvPr/>
        </p:nvPicPr>
        <p:blipFill rotWithShape="1">
          <a:blip r:embed="rId128">
            <a:alphaModFix/>
            <a:extLst>
              <a:ext uri="{58447348-0780-41D8-84BD-08A9FBA81048}">
                <asvg:svgBlip xmlns:asvg="http://schemas.microsoft.com/office/drawing/2016/SVG/main" xmlns:p14="http://schemas.microsoft.com/office/powerpoint/2010/main" xmlns:a14="http://schemas.microsoft.com/office/drawing/2010/main" xmlns:a16="http://schemas.microsoft.com/office/drawing/2014/main" xmlns="" r:embed="rId138"/>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8039100" y="8661082"/>
            <a:ext cx="1051465" cy="1051465"/>
          </a:xfrm>
          <a:prstGeom prst="rect">
            <a:avLst/>
          </a:prstGeom>
        </p:spPr>
      </p:pic>
      <p:pic>
        <p:nvPicPr>
          <p:cNvPr id="49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13">
            <a:alphaModFix/>
          </a:blip>
          <a:stretch/>
        </p:blipFill>
        <p:spPr>
          <a:xfrm>
            <a:off x="10572750" y="5524500"/>
            <a:ext cx="838200" cy="38100"/>
          </a:xfrm>
          <a:prstGeom prst="rect">
            <a:avLst/>
          </a:prstGeom>
        </p:spPr>
      </p:pic>
      <p:pic>
        <p:nvPicPr>
          <p:cNvPr id="500" name="::before">
            <a:extLst>
              <a:ext uri="{FF2B5EF4-FFF2-40B4-BE49-F238E27FC236}">
                <a16:creationId xmlns:a16="http://schemas.microsoft.com/office/drawing/2014/main" id="{A8642F66-C0BB-4949-9A9C-024B120A5D52}"/>
              </a:ext>
            </a:extLst>
          </p:cNvPr>
          <p:cNvPicPr>
            <a:picLocks noChangeAspect="1"/>
          </p:cNvPicPr>
          <p:nvPr/>
        </p:nvPicPr>
        <p:blipFill rotWithShape="1">
          <a:blip r:embed="rId114">
            <a:alphaModFix/>
          </a:blip>
          <a:stretch/>
        </p:blipFill>
        <p:spPr>
          <a:xfrm>
            <a:off x="11297364" y="5516437"/>
            <a:ext cx="141440" cy="141439"/>
          </a:xfrm>
          <a:prstGeom prst="rect">
            <a:avLst/>
          </a:prstGeom>
        </p:spPr>
      </p:pic>
      <p:pic>
        <p:nvPicPr>
          <p:cNvPr id="502" name="::after">
            <a:extLst>
              <a:ext uri="{FF2B5EF4-FFF2-40B4-BE49-F238E27FC236}">
                <a16:creationId xmlns:a16="http://schemas.microsoft.com/office/drawing/2014/main" id="{A8642F66-C0BB-4949-9A9C-024B120A5D52}"/>
              </a:ext>
            </a:extLst>
          </p:cNvPr>
          <p:cNvPicPr>
            <a:picLocks noChangeAspect="1"/>
          </p:cNvPicPr>
          <p:nvPr/>
        </p:nvPicPr>
        <p:blipFill rotWithShape="1">
          <a:blip r:embed="rId115">
            <a:alphaModFix/>
          </a:blip>
          <a:stretch/>
        </p:blipFill>
        <p:spPr>
          <a:xfrm>
            <a:off x="11297364" y="5429075"/>
            <a:ext cx="141440" cy="141439"/>
          </a:xfrm>
          <a:prstGeom prst="rect">
            <a:avLst/>
          </a:prstGeom>
        </p:spPr>
      </p:pic>
      <p:pic>
        <p:nvPicPr>
          <p:cNvPr id="504" name="imageNode3">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139">
            <a:alphaModFix/>
          </a:blip>
          <a:stretch/>
        </p:blipFill>
        <p:spPr>
          <a:xfrm>
            <a:off x="11772900" y="2938462"/>
            <a:ext cx="1952625" cy="1952625"/>
          </a:xfrm>
          <a:prstGeom prst="rect">
            <a:avLst/>
          </a:prstGeom>
        </p:spPr>
      </p:pic>
      <p:pic>
        <p:nvPicPr>
          <p:cNvPr id="50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40">
            <a:alphaModFix/>
          </a:blip>
          <a:stretch/>
        </p:blipFill>
        <p:spPr>
          <a:xfrm>
            <a:off x="11772900" y="4889153"/>
            <a:ext cx="2209800" cy="1304925"/>
          </a:xfrm>
          <a:prstGeom prst="rect">
            <a:avLst/>
          </a:prstGeom>
          <a:effectLst>
            <a:outerShdw blurRad="285750" dir="2700000" algn="ctr" rotWithShape="0">
              <a:srgbClr val="000000">
                <a:alpha val="40000"/>
              </a:srgbClr>
            </a:outerShdw>
          </a:effectLst>
        </p:spPr>
      </p:pic>
      <p:sp>
        <p:nvSpPr>
          <p:cNvPr id="508" name="Primary Heading-3">
            <a:extLst>
              <a:ext uri="{FF2B5EF4-FFF2-40B4-BE49-F238E27FC236}">
                <a16:creationId xmlns:a16="http://schemas.microsoft.com/office/drawing/2014/main" id="{111B4A49-B930-4A89-A1CD-6CA2B3D95AED}"/>
              </a:ext>
            </a:extLst>
          </p:cNvPr>
          <p:cNvSpPr txBox="1"/>
          <p:nvPr/>
        </p:nvSpPr>
        <p:spPr>
          <a:xfrm>
            <a:off x="12001500" y="5003482"/>
            <a:ext cx="1785938" cy="685800"/>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State Inclusion Panels</a:t>
            </a:r>
          </a:p>
        </p:txBody>
      </p:sp>
      <p:sp>
        <p:nvSpPr>
          <p:cNvPr id="510" name="Description of a primary heading-3">
            <a:extLst>
              <a:ext uri="{FF2B5EF4-FFF2-40B4-BE49-F238E27FC236}">
                <a16:creationId xmlns:a16="http://schemas.microsoft.com/office/drawing/2014/main" id="{111B4A49-B930-4A89-A1CD-6CA2B3D95AED}"/>
              </a:ext>
            </a:extLst>
          </p:cNvPr>
          <p:cNvSpPr txBox="1"/>
          <p:nvPr/>
        </p:nvSpPr>
        <p:spPr>
          <a:xfrm>
            <a:off x="11772900" y="6346508"/>
            <a:ext cx="2243138" cy="1428750"/>
          </a:xfrm>
          <a:prstGeom prst="rect">
            <a:avLst/>
          </a:prstGeom>
          <a:noFill/>
        </p:spPr>
        <p:txBody>
          <a:bodyPr vertOverflow="clip" horzOverflow="clip" wrap="square" lIns="0" tIns="0" rIns="0" bIns="0" rtlCol="0" anchor="t">
            <a:spAutoFit/>
          </a:bodyPr>
          <a:lstStyle/>
          <a:p>
            <a:pPr algn="l">
              <a:lnSpc>
                <a:spcPts val="2241"/>
              </a:lnSpc>
            </a:pPr>
            <a:r>
              <a:rPr lang="en-US" sz="1350" spc="-14" dirty="0">
                <a:solidFill>
                  <a:srgbClr val="E6E6E6">
                    <a:alpha val="100000"/>
                  </a:srgbClr>
                </a:solidFill>
                <a:latin typeface="Open Sans" panose="00000700000000000000" pitchFamily="2" charset="0"/>
              </a:rPr>
              <a:t>Activating </a:t>
            </a:r>
            <a:r>
              <a:rPr lang="en-US" sz="1350" b="1" spc="-14" dirty="0">
                <a:solidFill>
                  <a:srgbClr val="E6E6E6"/>
                </a:solidFill>
                <a:latin typeface="Open Sans" panose="00000700000000000000" pitchFamily="2" charset="0"/>
              </a:rPr>
              <a:t>State Inclusion Panels</a:t>
            </a:r>
            <a:r>
              <a:rPr lang="en-US" sz="1350" spc="-14" dirty="0">
                <a:solidFill>
                  <a:srgbClr val="E6E6E6"/>
                </a:solidFill>
                <a:latin typeface="Open Sans" panose="00000700000000000000" pitchFamily="2" charset="0"/>
              </a:rPr>
              <a:t> to ensure effective activation of the inclusion strategy and community engagement.</a:t>
            </a:r>
          </a:p>
        </p:txBody>
      </p:sp>
      <p:pic>
        <p:nvPicPr>
          <p:cNvPr id="512" name="iconNode3">
            <a:extLst>
              <a:ext uri="{FF2B5EF4-FFF2-40B4-BE49-F238E27FC236}">
                <a16:creationId xmlns:a16="http://schemas.microsoft.com/office/drawing/2014/main" id="{A8642F66-C0BB-4949-9A9C-024B120A5D52}"/>
              </a:ext>
            </a:extLst>
          </p:cNvPr>
          <p:cNvPicPr>
            <a:picLocks noChangeAspect="1"/>
          </p:cNvPicPr>
          <p:nvPr/>
        </p:nvPicPr>
        <p:blipFill rotWithShape="1">
          <a:blip r:embed="rId141">
            <a:alphaModFix/>
            <a:extLst>
              <a:ext uri="{D5655291-9771-46F7-9AA5-27E149BAD7D3}">
                <asvg:svgBlip xmlns:asvg="http://schemas.microsoft.com/office/drawing/2016/SVG/main" xmlns:p14="http://schemas.microsoft.com/office/powerpoint/2010/main" xmlns:a14="http://schemas.microsoft.com/office/drawing/2010/main" xmlns:a16="http://schemas.microsoft.com/office/drawing/2014/main" xmlns="" r:embed="rId151"/>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1772900" y="8661082"/>
            <a:ext cx="1051465" cy="1051465"/>
          </a:xfrm>
          <a:prstGeom prst="rect">
            <a:avLst/>
          </a:prstGeom>
        </p:spPr>
      </p:pic>
      <p:pic>
        <p:nvPicPr>
          <p:cNvPr id="51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13">
            <a:alphaModFix/>
          </a:blip>
          <a:stretch/>
        </p:blipFill>
        <p:spPr>
          <a:xfrm>
            <a:off x="14306550" y="5524500"/>
            <a:ext cx="838200" cy="38100"/>
          </a:xfrm>
          <a:prstGeom prst="rect">
            <a:avLst/>
          </a:prstGeom>
        </p:spPr>
      </p:pic>
      <p:pic>
        <p:nvPicPr>
          <p:cNvPr id="516" name="::before">
            <a:extLst>
              <a:ext uri="{FF2B5EF4-FFF2-40B4-BE49-F238E27FC236}">
                <a16:creationId xmlns:a16="http://schemas.microsoft.com/office/drawing/2014/main" id="{A8642F66-C0BB-4949-9A9C-024B120A5D52}"/>
              </a:ext>
            </a:extLst>
          </p:cNvPr>
          <p:cNvPicPr>
            <a:picLocks noChangeAspect="1"/>
          </p:cNvPicPr>
          <p:nvPr/>
        </p:nvPicPr>
        <p:blipFill rotWithShape="1">
          <a:blip r:embed="rId114">
            <a:alphaModFix/>
          </a:blip>
          <a:stretch/>
        </p:blipFill>
        <p:spPr>
          <a:xfrm>
            <a:off x="15031164" y="5516437"/>
            <a:ext cx="141440" cy="141439"/>
          </a:xfrm>
          <a:prstGeom prst="rect">
            <a:avLst/>
          </a:prstGeom>
        </p:spPr>
      </p:pic>
      <p:pic>
        <p:nvPicPr>
          <p:cNvPr id="518" name="::after">
            <a:extLst>
              <a:ext uri="{FF2B5EF4-FFF2-40B4-BE49-F238E27FC236}">
                <a16:creationId xmlns:a16="http://schemas.microsoft.com/office/drawing/2014/main" id="{A8642F66-C0BB-4949-9A9C-024B120A5D52}"/>
              </a:ext>
            </a:extLst>
          </p:cNvPr>
          <p:cNvPicPr>
            <a:picLocks noChangeAspect="1"/>
          </p:cNvPicPr>
          <p:nvPr/>
        </p:nvPicPr>
        <p:blipFill rotWithShape="1">
          <a:blip r:embed="rId115">
            <a:alphaModFix/>
          </a:blip>
          <a:stretch/>
        </p:blipFill>
        <p:spPr>
          <a:xfrm>
            <a:off x="15031164" y="5429075"/>
            <a:ext cx="141440" cy="141439"/>
          </a:xfrm>
          <a:prstGeom prst="rect">
            <a:avLst/>
          </a:prstGeom>
        </p:spPr>
      </p:pic>
      <p:pic>
        <p:nvPicPr>
          <p:cNvPr id="520" name="imageNode4">
            <a:extLst>
              <a:ext uri="{FF2B5EF4-FFF2-40B4-BE49-F238E27FC236}">
                <a16:creationId xmlns:a16="http://schemas.microsoft.com/office/drawing/2014/main" id="{A8642F66-C0BB-4949-9A9C-024B120A5D52}"/>
              </a:ext>
            </a:extLst>
          </p:cNvPr>
          <p:cNvPicPr preferRelativeResize="0">
            <a:picLocks noChangeAspect="1"/>
          </p:cNvPicPr>
          <p:nvPr/>
        </p:nvPicPr>
        <p:blipFill rotWithShape="1">
          <a:blip r:embed="rId152">
            <a:alphaModFix/>
          </a:blip>
          <a:stretch/>
        </p:blipFill>
        <p:spPr>
          <a:xfrm>
            <a:off x="15506700" y="2938462"/>
            <a:ext cx="1952625" cy="1952625"/>
          </a:xfrm>
          <a:prstGeom prst="rect">
            <a:avLst/>
          </a:prstGeom>
        </p:spPr>
      </p:pic>
      <p:pic>
        <p:nvPicPr>
          <p:cNvPr id="52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53">
            <a:alphaModFix/>
          </a:blip>
          <a:stretch/>
        </p:blipFill>
        <p:spPr>
          <a:xfrm>
            <a:off x="15506700" y="4889153"/>
            <a:ext cx="2209800" cy="1304925"/>
          </a:xfrm>
          <a:prstGeom prst="rect">
            <a:avLst/>
          </a:prstGeom>
          <a:effectLst>
            <a:outerShdw blurRad="285750" dir="2700000" algn="ctr" rotWithShape="0">
              <a:srgbClr val="000000">
                <a:alpha val="40000"/>
              </a:srgbClr>
            </a:outerShdw>
          </a:effectLst>
        </p:spPr>
      </p:pic>
      <p:sp>
        <p:nvSpPr>
          <p:cNvPr id="524" name="Primary Heading-4">
            <a:extLst>
              <a:ext uri="{FF2B5EF4-FFF2-40B4-BE49-F238E27FC236}">
                <a16:creationId xmlns:a16="http://schemas.microsoft.com/office/drawing/2014/main" id="{111B4A49-B930-4A89-A1CD-6CA2B3D95AED}"/>
              </a:ext>
            </a:extLst>
          </p:cNvPr>
          <p:cNvSpPr txBox="1"/>
          <p:nvPr/>
        </p:nvSpPr>
        <p:spPr>
          <a:xfrm>
            <a:off x="15735300" y="5003482"/>
            <a:ext cx="1785938" cy="1028700"/>
          </a:xfrm>
          <a:prstGeom prst="rect">
            <a:avLst/>
          </a:prstGeom>
          <a:noFill/>
        </p:spPr>
        <p:txBody>
          <a:bodyPr vertOverflow="clip" horzOverflow="clip" wrap="square" lIns="0" tIns="0" rIns="0" bIns="0" rtlCol="0" anchor="t">
            <a:spAutoFit/>
          </a:bodyPr>
          <a:lstStyle/>
          <a:p>
            <a:pPr algn="l">
              <a:lnSpc>
                <a:spcPts val="2664"/>
              </a:lnSpc>
            </a:pPr>
            <a:r>
              <a:rPr lang="en-US" sz="1800" b="1" spc="-63" dirty="0">
                <a:solidFill>
                  <a:srgbClr val="FFFFFF">
                    <a:alpha val="100000"/>
                  </a:srgbClr>
                </a:solidFill>
                <a:latin typeface="Montserrat" panose="00000700000000000000" pitchFamily="2" charset="0"/>
              </a:rPr>
              <a:t>Community Connection Strengthening</a:t>
            </a:r>
          </a:p>
        </p:txBody>
      </p:sp>
      <p:sp>
        <p:nvSpPr>
          <p:cNvPr id="526" name="Description of a primary heading-4">
            <a:extLst>
              <a:ext uri="{FF2B5EF4-FFF2-40B4-BE49-F238E27FC236}">
                <a16:creationId xmlns:a16="http://schemas.microsoft.com/office/drawing/2014/main" id="{111B4A49-B930-4A89-A1CD-6CA2B3D95AED}"/>
              </a:ext>
            </a:extLst>
          </p:cNvPr>
          <p:cNvSpPr txBox="1"/>
          <p:nvPr/>
        </p:nvSpPr>
        <p:spPr>
          <a:xfrm>
            <a:off x="15506700" y="6346508"/>
            <a:ext cx="2243138" cy="1428750"/>
          </a:xfrm>
          <a:prstGeom prst="rect">
            <a:avLst/>
          </a:prstGeom>
          <a:noFill/>
        </p:spPr>
        <p:txBody>
          <a:bodyPr vertOverflow="clip" horzOverflow="clip" wrap="square" lIns="0" tIns="0" rIns="0" bIns="0" rtlCol="0" anchor="t">
            <a:spAutoFit/>
          </a:bodyPr>
          <a:lstStyle/>
          <a:p>
            <a:pPr algn="l">
              <a:lnSpc>
                <a:spcPts val="2241"/>
              </a:lnSpc>
            </a:pPr>
            <a:r>
              <a:rPr lang="en-US" sz="1350" spc="-14" dirty="0">
                <a:solidFill>
                  <a:srgbClr val="E6E6E6">
                    <a:alpha val="100000"/>
                  </a:srgbClr>
                </a:solidFill>
                <a:latin typeface="Open Sans" panose="00000700000000000000" pitchFamily="2" charset="0"/>
              </a:rPr>
              <a:t>Aligning with </a:t>
            </a:r>
            <a:r>
              <a:rPr lang="en-US" sz="1350" b="1" spc="-14" dirty="0">
                <a:solidFill>
                  <a:srgbClr val="E6E6E6"/>
                </a:solidFill>
                <a:latin typeface="Open Sans" panose="00000700000000000000" pitchFamily="2" charset="0"/>
              </a:rPr>
              <a:t>ASC priorities</a:t>
            </a:r>
            <a:r>
              <a:rPr lang="en-US" sz="1350" spc="-14" dirty="0">
                <a:solidFill>
                  <a:srgbClr val="E6E6E6"/>
                </a:solidFill>
                <a:latin typeface="Open Sans" panose="00000700000000000000" pitchFamily="2" charset="0"/>
              </a:rPr>
              <a:t> to enhance community connection and increase </a:t>
            </a:r>
            <a:r>
              <a:rPr lang="en-US" sz="1350" b="1" spc="-14" dirty="0">
                <a:solidFill>
                  <a:srgbClr val="E6E6E6"/>
                </a:solidFill>
                <a:latin typeface="Open Sans" panose="00000700000000000000" pitchFamily="2" charset="0"/>
              </a:rPr>
              <a:t>representation</a:t>
            </a:r>
            <a:r>
              <a:rPr lang="en-US" sz="1350" spc="-14" dirty="0">
                <a:solidFill>
                  <a:srgbClr val="E6E6E6"/>
                </a:solidFill>
                <a:latin typeface="Open Sans" panose="00000700000000000000" pitchFamily="2" charset="0"/>
              </a:rPr>
              <a:t> in leadership roles.</a:t>
            </a:r>
          </a:p>
        </p:txBody>
      </p:sp>
      <p:pic>
        <p:nvPicPr>
          <p:cNvPr id="528" name="iconNode4">
            <a:extLst>
              <a:ext uri="{FF2B5EF4-FFF2-40B4-BE49-F238E27FC236}">
                <a16:creationId xmlns:a16="http://schemas.microsoft.com/office/drawing/2014/main" id="{A8642F66-C0BB-4949-9A9C-024B120A5D52}"/>
              </a:ext>
            </a:extLst>
          </p:cNvPr>
          <p:cNvPicPr>
            <a:picLocks noChangeAspect="1"/>
          </p:cNvPicPr>
          <p:nvPr/>
        </p:nvPicPr>
        <p:blipFill rotWithShape="1">
          <a:blip r:embed="rId154">
            <a:alphaModFix/>
            <a:extLst>
              <a:ext uri="{080D40FD-3DA9-4C74-B56F-59F43ED244CB}">
                <asvg:svgBlip xmlns:asvg="http://schemas.microsoft.com/office/drawing/2016/SVG/main" xmlns:p14="http://schemas.microsoft.com/office/powerpoint/2010/main" xmlns:a14="http://schemas.microsoft.com/office/drawing/2010/main" xmlns:a16="http://schemas.microsoft.com/office/drawing/2014/main" xmlns="" r:embed="rId164"/>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15506700" y="8661082"/>
            <a:ext cx="1051465" cy="1051465"/>
          </a:xfrm>
          <a:prstGeom prst="rect">
            <a:avLst/>
          </a:prstGeom>
        </p:spPr>
      </p:pic>
      <p:sp>
        <p:nvSpPr>
          <p:cNvPr id="530" name="Title 3">
            <a:extLst>
              <a:ext uri="{FF2B5EF4-FFF2-40B4-BE49-F238E27FC236}">
                <a16:creationId xmlns:a16="http://schemas.microsoft.com/office/drawing/2014/main" id="{111B4A49-B930-4A89-A1CD-6CA2B3D95AED}"/>
              </a:ext>
            </a:extLst>
          </p:cNvPr>
          <p:cNvSpPr txBox="1"/>
          <p:nvPr/>
        </p:nvSpPr>
        <p:spPr>
          <a:xfrm>
            <a:off x="571500" y="533400"/>
            <a:ext cx="17178338" cy="1381125"/>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KPI 4: Enhancing Community and Cultural Identity in Touch Football</a:t>
            </a:r>
          </a:p>
        </p:txBody>
      </p:sp>
      <p:sp>
        <p:nvSpPr>
          <p:cNvPr id="532" name="SubTitle">
            <a:extLst>
              <a:ext uri="{FF2B5EF4-FFF2-40B4-BE49-F238E27FC236}">
                <a16:creationId xmlns:a16="http://schemas.microsoft.com/office/drawing/2014/main" id="{111B4A49-B930-4A89-A1CD-6CA2B3D95AED}"/>
              </a:ext>
            </a:extLst>
          </p:cNvPr>
          <p:cNvSpPr txBox="1"/>
          <p:nvPr/>
        </p:nvSpPr>
        <p:spPr>
          <a:xfrm>
            <a:off x="571500" y="1981200"/>
            <a:ext cx="17178338" cy="3714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Establishing a framework for inclusive sporting environments from 2026 to 2029</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454"/>
                                        </p:tgtEl>
                                        <p:attrNameLst>
                                          <p:attrName>style.visibility</p:attrName>
                                        </p:attrNameLst>
                                      </p:cBhvr>
                                      <p:to>
                                        <p:strVal val="visible"/>
                                      </p:to>
                                    </p:set>
                                    <p:animEffect transition="in" filter="fade">
                                      <p:cBhvr>
                                        <p:cTn id="7" dur="1200"/>
                                        <p:tgtEl>
                                          <p:spTgt spid="454"/>
                                        </p:tgtEl>
                                      </p:cBhvr>
                                    </p:animEffect>
                                  </p:childTnLst>
                                </p:cTn>
                              </p:par>
                              <p:par>
                                <p:cTn id="8" presetID="35" presetClass="path" presetSubtype="0" accel="50000" decel="50000" fill="hold" nodeType="withEffect">
                                  <p:stCondLst>
                                    <p:cond delay="0"/>
                                  </p:stCondLst>
                                  <p:childTnLst>
                                    <p:animMotion origin="layout" path="M 0.041666668 0 L 0 0 E" pathEditMode="relative" ptsTypes="">
                                      <p:cBhvr>
                                        <p:cTn id="9" dur="1200" fill="hold"/>
                                        <p:tgtEl>
                                          <p:spTgt spid="454"/>
                                        </p:tgtEl>
                                        <p:attrNameLst>
                                          <p:attrName>ppt_x</p:attrName>
                                          <p:attrName>ppt_y</p:attrName>
                                        </p:attrNameLst>
                                      </p:cBhvr>
                                    </p:animMotion>
                                  </p:childTnLst>
                                </p:cTn>
                              </p:par>
                              <p:par>
                                <p:cTn id="10" presetID="10" presetClass="entr" presetSubtype="0" accel="50000" decel="50000" fill="hold" nodeType="withEffect">
                                  <p:stCondLst>
                                    <p:cond delay="100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1000"/>
                                        <p:tgtEl>
                                          <p:spTgt spid="456"/>
                                        </p:tgtEl>
                                      </p:cBhvr>
                                    </p:animEffect>
                                  </p:childTnLst>
                                </p:cTn>
                              </p:par>
                              <p:par>
                                <p:cTn id="13" presetID="35" presetClass="path" presetSubtype="0" accel="50000" decel="50000" fill="hold" nodeType="withEffect">
                                  <p:stCondLst>
                                    <p:cond delay="1000"/>
                                  </p:stCondLst>
                                  <p:childTnLst>
                                    <p:animMotion origin="layout" path="M 0.026041666 0 L 0 0 E" pathEditMode="relative" ptsTypes="">
                                      <p:cBhvr>
                                        <p:cTn id="14" dur="1000" fill="hold"/>
                                        <p:tgtEl>
                                          <p:spTgt spid="456"/>
                                        </p:tgtEl>
                                        <p:attrNameLst>
                                          <p:attrName>ppt_x</p:attrName>
                                          <p:attrName>ppt_y</p:attrName>
                                        </p:attrNameLst>
                                      </p:cBhvr>
                                    </p:animMotion>
                                  </p:childTnLst>
                                </p:cTn>
                              </p:par>
                              <p:par>
                                <p:cTn id="15" presetID="10" presetClass="entr" presetSubtype="0" accel="50000" decel="50000" fill="hold" nodeType="withEffect">
                                  <p:stCondLst>
                                    <p:cond delay="1000"/>
                                  </p:stCondLst>
                                  <p:childTnLst>
                                    <p:set>
                                      <p:cBhvr>
                                        <p:cTn id="16" dur="1" fill="hold">
                                          <p:stCondLst>
                                            <p:cond delay="0"/>
                                          </p:stCondLst>
                                        </p:cTn>
                                        <p:tgtEl>
                                          <p:spTgt spid="458"/>
                                        </p:tgtEl>
                                        <p:attrNameLst>
                                          <p:attrName>style.visibility</p:attrName>
                                        </p:attrNameLst>
                                      </p:cBhvr>
                                      <p:to>
                                        <p:strVal val="visible"/>
                                      </p:to>
                                    </p:set>
                                    <p:animEffect transition="in" filter="fade">
                                      <p:cBhvr>
                                        <p:cTn id="17" dur="1000"/>
                                        <p:tgtEl>
                                          <p:spTgt spid="458"/>
                                        </p:tgtEl>
                                      </p:cBhvr>
                                    </p:animEffect>
                                  </p:childTnLst>
                                </p:cTn>
                              </p:par>
                              <p:par>
                                <p:cTn id="18" presetID="35" presetClass="path" presetSubtype="0" accel="50000" decel="50000" fill="hold" nodeType="withEffect">
                                  <p:stCondLst>
                                    <p:cond delay="1000"/>
                                  </p:stCondLst>
                                  <p:childTnLst>
                                    <p:animMotion origin="layout" path="M 0.026041666 -2.8822158E-06 L 0 -2.8822158E-06 E" pathEditMode="relative" ptsTypes="">
                                      <p:cBhvr>
                                        <p:cTn id="19" dur="1000" fill="hold"/>
                                        <p:tgtEl>
                                          <p:spTgt spid="458"/>
                                        </p:tgtEl>
                                        <p:attrNameLst>
                                          <p:attrName>ppt_x</p:attrName>
                                          <p:attrName>ppt_y</p:attrName>
                                        </p:attrNameLst>
                                      </p:cBhvr>
                                    </p:animMotion>
                                  </p:childTnLst>
                                </p:cTn>
                              </p:par>
                              <p:par>
                                <p:cTn id="20" presetID="10" presetClass="entr" presetSubtype="0" accel="50000" decel="50000" fill="hold" nodeType="withEffect">
                                  <p:stCondLst>
                                    <p:cond delay="1000"/>
                                  </p:stCondLst>
                                  <p:childTnLst>
                                    <p:set>
                                      <p:cBhvr>
                                        <p:cTn id="21" dur="1" fill="hold">
                                          <p:stCondLst>
                                            <p:cond delay="0"/>
                                          </p:stCondLst>
                                        </p:cTn>
                                        <p:tgtEl>
                                          <p:spTgt spid="460"/>
                                        </p:tgtEl>
                                        <p:attrNameLst>
                                          <p:attrName>style.visibility</p:attrName>
                                        </p:attrNameLst>
                                      </p:cBhvr>
                                      <p:to>
                                        <p:strVal val="visible"/>
                                      </p:to>
                                    </p:set>
                                    <p:animEffect transition="in" filter="fade">
                                      <p:cBhvr>
                                        <p:cTn id="22" dur="1000"/>
                                        <p:tgtEl>
                                          <p:spTgt spid="460"/>
                                        </p:tgtEl>
                                      </p:cBhvr>
                                    </p:animEffect>
                                  </p:childTnLst>
                                </p:cTn>
                              </p:par>
                              <p:par>
                                <p:cTn id="23" presetID="35" presetClass="path" presetSubtype="0" accel="50000" decel="50000" fill="hold" nodeType="withEffect">
                                  <p:stCondLst>
                                    <p:cond delay="1000"/>
                                  </p:stCondLst>
                                  <p:childTnLst>
                                    <p:animMotion origin="layout" path="M 0.026041666 -2.8822158E-06 L 0 -2.8822158E-06 E" pathEditMode="relative" ptsTypes="">
                                      <p:cBhvr>
                                        <p:cTn id="24" dur="1000" fill="hold"/>
                                        <p:tgtEl>
                                          <p:spTgt spid="460"/>
                                        </p:tgtEl>
                                        <p:attrNameLst>
                                          <p:attrName>ppt_x</p:attrName>
                                          <p:attrName>ppt_y</p:attrName>
                                        </p:attrNameLst>
                                      </p:cBhvr>
                                    </p:animMotion>
                                  </p:childTnLst>
                                </p:cTn>
                              </p:par>
                              <p:par>
                                <p:cTn id="25" presetID="10" presetClass="entr" presetSubtype="0" accel="50000" decel="50000" fill="hold" nodeType="withEffect">
                                  <p:stCondLst>
                                    <p:cond delay="1000"/>
                                  </p:stCondLst>
                                  <p:childTnLst>
                                    <p:set>
                                      <p:cBhvr>
                                        <p:cTn id="26" dur="1" fill="hold">
                                          <p:stCondLst>
                                            <p:cond delay="0"/>
                                          </p:stCondLst>
                                        </p:cTn>
                                        <p:tgtEl>
                                          <p:spTgt spid="462"/>
                                        </p:tgtEl>
                                        <p:attrNameLst>
                                          <p:attrName>style.visibility</p:attrName>
                                        </p:attrNameLst>
                                      </p:cBhvr>
                                      <p:to>
                                        <p:strVal val="visible"/>
                                      </p:to>
                                    </p:set>
                                    <p:animEffect transition="in" filter="fade">
                                      <p:cBhvr>
                                        <p:cTn id="27" dur="1000"/>
                                        <p:tgtEl>
                                          <p:spTgt spid="462"/>
                                        </p:tgtEl>
                                      </p:cBhvr>
                                    </p:animEffect>
                                  </p:childTnLst>
                                </p:cTn>
                              </p:par>
                              <p:par>
                                <p:cTn id="28" presetID="35" presetClass="path" presetSubtype="0" accel="50000" decel="50000" fill="hold" nodeType="withEffect">
                                  <p:stCondLst>
                                    <p:cond delay="1000"/>
                                  </p:stCondLst>
                                  <p:childTnLst>
                                    <p:animMotion origin="layout" path="M 0.026041666 -2.8822158E-06 L 0 -2.8822158E-06 E" pathEditMode="relative" ptsTypes="">
                                      <p:cBhvr>
                                        <p:cTn id="29" dur="1000" fill="hold"/>
                                        <p:tgtEl>
                                          <p:spTgt spid="462"/>
                                        </p:tgtEl>
                                        <p:attrNameLst>
                                          <p:attrName>ppt_x</p:attrName>
                                          <p:attrName>ppt_y</p:attrName>
                                        </p:attrNameLst>
                                      </p:cBhvr>
                                    </p:animMotion>
                                  </p:childTnLst>
                                </p:cTn>
                              </p:par>
                              <p:par>
                                <p:cTn id="30" presetID="10" presetClass="entr" presetSubtype="0" accel="50000" decel="50000" fill="hold" nodeType="withEffect">
                                  <p:stCondLst>
                                    <p:cond delay="1000"/>
                                  </p:stCondLst>
                                  <p:childTnLst>
                                    <p:set>
                                      <p:cBhvr>
                                        <p:cTn id="31" dur="1" fill="hold">
                                          <p:stCondLst>
                                            <p:cond delay="0"/>
                                          </p:stCondLst>
                                        </p:cTn>
                                        <p:tgtEl>
                                          <p:spTgt spid="464"/>
                                        </p:tgtEl>
                                        <p:attrNameLst>
                                          <p:attrName>style.visibility</p:attrName>
                                        </p:attrNameLst>
                                      </p:cBhvr>
                                      <p:to>
                                        <p:strVal val="visible"/>
                                      </p:to>
                                    </p:set>
                                    <p:animEffect transition="in" filter="fade">
                                      <p:cBhvr>
                                        <p:cTn id="32" dur="1000"/>
                                        <p:tgtEl>
                                          <p:spTgt spid="464"/>
                                        </p:tgtEl>
                                      </p:cBhvr>
                                    </p:animEffect>
                                  </p:childTnLst>
                                </p:cTn>
                              </p:par>
                              <p:par>
                                <p:cTn id="33" presetID="35" presetClass="path" presetSubtype="0" accel="50000" decel="50000" fill="hold" nodeType="withEffect">
                                  <p:stCondLst>
                                    <p:cond delay="1000"/>
                                  </p:stCondLst>
                                  <p:childTnLst>
                                    <p:animMotion origin="layout" path="M 0.026041666 -2.8822158E-06 L 0 -2.8822158E-06 E" pathEditMode="relative" ptsTypes="">
                                      <p:cBhvr>
                                        <p:cTn id="34" dur="1000" fill="hold"/>
                                        <p:tgtEl>
                                          <p:spTgt spid="464"/>
                                        </p:tgtEl>
                                        <p:attrNameLst>
                                          <p:attrName>ppt_x</p:attrName>
                                          <p:attrName>ppt_y</p:attrName>
                                        </p:attrNameLst>
                                      </p:cBhvr>
                                    </p:animMotion>
                                  </p:childTnLst>
                                </p:cTn>
                              </p:par>
                              <p:par>
                                <p:cTn id="35" presetID="10" presetClass="entr" presetSubtype="0" accel="50000" decel="50000" fill="hold" nodeType="withEffect">
                                  <p:stCondLst>
                                    <p:cond delay="1040"/>
                                  </p:stCondLst>
                                  <p:childTnLst>
                                    <p:set>
                                      <p:cBhvr>
                                        <p:cTn id="36" dur="1" fill="hold">
                                          <p:stCondLst>
                                            <p:cond delay="0"/>
                                          </p:stCondLst>
                                        </p:cTn>
                                        <p:tgtEl>
                                          <p:spTgt spid="466"/>
                                        </p:tgtEl>
                                        <p:attrNameLst>
                                          <p:attrName>style.visibility</p:attrName>
                                        </p:attrNameLst>
                                      </p:cBhvr>
                                      <p:to>
                                        <p:strVal val="visible"/>
                                      </p:to>
                                    </p:set>
                                    <p:animEffect transition="in" filter="fade">
                                      <p:cBhvr>
                                        <p:cTn id="37" dur="1000"/>
                                        <p:tgtEl>
                                          <p:spTgt spid="466"/>
                                        </p:tgtEl>
                                      </p:cBhvr>
                                    </p:animEffect>
                                  </p:childTnLst>
                                </p:cTn>
                              </p:par>
                              <p:par>
                                <p:cTn id="38" presetID="35" presetClass="path" presetSubtype="0" accel="50000" decel="50000" fill="hold" nodeType="withEffect">
                                  <p:stCondLst>
                                    <p:cond delay="1040"/>
                                  </p:stCondLst>
                                  <p:childTnLst>
                                    <p:animMotion origin="layout" path="M 0.026041666 0 L 0 0 E" pathEditMode="relative" ptsTypes="">
                                      <p:cBhvr>
                                        <p:cTn id="39" dur="1000" fill="hold"/>
                                        <p:tgtEl>
                                          <p:spTgt spid="466"/>
                                        </p:tgtEl>
                                        <p:attrNameLst>
                                          <p:attrName>ppt_x</p:attrName>
                                          <p:attrName>ppt_y</p:attrName>
                                        </p:attrNameLst>
                                      </p:cBhvr>
                                    </p:animMotion>
                                  </p:childTnLst>
                                </p:cTn>
                              </p:par>
                              <p:par>
                                <p:cTn id="40" presetID="10" presetClass="entr" presetSubtype="0" accel="50000" decel="50000" fill="hold" nodeType="withEffect">
                                  <p:stCondLst>
                                    <p:cond delay="1040"/>
                                  </p:stCondLst>
                                  <p:childTnLst>
                                    <p:set>
                                      <p:cBhvr>
                                        <p:cTn id="41" dur="1" fill="hold">
                                          <p:stCondLst>
                                            <p:cond delay="0"/>
                                          </p:stCondLst>
                                        </p:cTn>
                                        <p:tgtEl>
                                          <p:spTgt spid="468"/>
                                        </p:tgtEl>
                                        <p:attrNameLst>
                                          <p:attrName>style.visibility</p:attrName>
                                        </p:attrNameLst>
                                      </p:cBhvr>
                                      <p:to>
                                        <p:strVal val="visible"/>
                                      </p:to>
                                    </p:set>
                                    <p:animEffect transition="in" filter="fade">
                                      <p:cBhvr>
                                        <p:cTn id="42" dur="1000"/>
                                        <p:tgtEl>
                                          <p:spTgt spid="468"/>
                                        </p:tgtEl>
                                      </p:cBhvr>
                                    </p:animEffect>
                                  </p:childTnLst>
                                </p:cTn>
                              </p:par>
                              <p:par>
                                <p:cTn id="43" presetID="35" presetClass="path" presetSubtype="0" accel="50000" decel="50000" fill="hold" nodeType="withEffect">
                                  <p:stCondLst>
                                    <p:cond delay="1040"/>
                                  </p:stCondLst>
                                  <p:childTnLst>
                                    <p:animMotion origin="layout" path="M 0.026041666 3.447356E-06 L 0 3.447356E-06 E" pathEditMode="relative" ptsTypes="">
                                      <p:cBhvr>
                                        <p:cTn id="44" dur="1000" fill="hold"/>
                                        <p:tgtEl>
                                          <p:spTgt spid="468"/>
                                        </p:tgtEl>
                                        <p:attrNameLst>
                                          <p:attrName>ppt_x</p:attrName>
                                          <p:attrName>ppt_y</p:attrName>
                                        </p:attrNameLst>
                                      </p:cBhvr>
                                    </p:animMotion>
                                  </p:childTnLst>
                                </p:cTn>
                              </p:par>
                              <p:par>
                                <p:cTn id="45" presetID="10" presetClass="entr" presetSubtype="0" accel="50000" decel="50000" fill="hold" nodeType="withEffect">
                                  <p:stCondLst>
                                    <p:cond delay="1040"/>
                                  </p:stCondLst>
                                  <p:childTnLst>
                                    <p:set>
                                      <p:cBhvr>
                                        <p:cTn id="46" dur="1" fill="hold">
                                          <p:stCondLst>
                                            <p:cond delay="0"/>
                                          </p:stCondLst>
                                        </p:cTn>
                                        <p:tgtEl>
                                          <p:spTgt spid="470"/>
                                        </p:tgtEl>
                                        <p:attrNameLst>
                                          <p:attrName>style.visibility</p:attrName>
                                        </p:attrNameLst>
                                      </p:cBhvr>
                                      <p:to>
                                        <p:strVal val="visible"/>
                                      </p:to>
                                    </p:set>
                                    <p:animEffect transition="in" filter="fade">
                                      <p:cBhvr>
                                        <p:cTn id="47" dur="1000"/>
                                        <p:tgtEl>
                                          <p:spTgt spid="470"/>
                                        </p:tgtEl>
                                      </p:cBhvr>
                                    </p:animEffect>
                                  </p:childTnLst>
                                </p:cTn>
                              </p:par>
                              <p:par>
                                <p:cTn id="48" presetID="35" presetClass="path" presetSubtype="0" accel="50000" decel="50000" fill="hold" nodeType="withEffect">
                                  <p:stCondLst>
                                    <p:cond delay="1040"/>
                                  </p:stCondLst>
                                  <p:childTnLst>
                                    <p:animMotion origin="layout" path="M 0.026041666 -3.447356E-06 L 0 -3.447356E-06 E" pathEditMode="relative" ptsTypes="">
                                      <p:cBhvr>
                                        <p:cTn id="49" dur="1000" fill="hold"/>
                                        <p:tgtEl>
                                          <p:spTgt spid="470"/>
                                        </p:tgtEl>
                                        <p:attrNameLst>
                                          <p:attrName>ppt_x</p:attrName>
                                          <p:attrName>ppt_y</p:attrName>
                                        </p:attrNameLst>
                                      </p:cBhvr>
                                    </p:animMotion>
                                  </p:childTnLst>
                                </p:cTn>
                              </p:par>
                              <p:par>
                                <p:cTn id="50" presetID="10" presetClass="entr" presetSubtype="0" accel="50000" decel="50000" fill="hold" nodeType="withEffect">
                                  <p:stCondLst>
                                    <p:cond delay="1140"/>
                                  </p:stCondLst>
                                  <p:childTnLst>
                                    <p:set>
                                      <p:cBhvr>
                                        <p:cTn id="51" dur="1" fill="hold">
                                          <p:stCondLst>
                                            <p:cond delay="0"/>
                                          </p:stCondLst>
                                        </p:cTn>
                                        <p:tgtEl>
                                          <p:spTgt spid="472"/>
                                        </p:tgtEl>
                                        <p:attrNameLst>
                                          <p:attrName>style.visibility</p:attrName>
                                        </p:attrNameLst>
                                      </p:cBhvr>
                                      <p:to>
                                        <p:strVal val="visible"/>
                                      </p:to>
                                    </p:set>
                                    <p:animEffect transition="in" filter="fade">
                                      <p:cBhvr>
                                        <p:cTn id="52" dur="1000"/>
                                        <p:tgtEl>
                                          <p:spTgt spid="472"/>
                                        </p:tgtEl>
                                      </p:cBhvr>
                                    </p:animEffect>
                                  </p:childTnLst>
                                </p:cTn>
                              </p:par>
                              <p:par>
                                <p:cTn id="53" presetID="35" presetClass="path" presetSubtype="0" accel="50000" decel="50000" fill="hold" nodeType="withEffect">
                                  <p:stCondLst>
                                    <p:cond delay="1140"/>
                                  </p:stCondLst>
                                  <p:childTnLst>
                                    <p:animMotion origin="layout" path="M 0.026041666 0 L 0 0 E" pathEditMode="relative" ptsTypes="">
                                      <p:cBhvr>
                                        <p:cTn id="54" dur="1000" fill="hold"/>
                                        <p:tgtEl>
                                          <p:spTgt spid="472"/>
                                        </p:tgtEl>
                                        <p:attrNameLst>
                                          <p:attrName>ppt_x</p:attrName>
                                          <p:attrName>ppt_y</p:attrName>
                                        </p:attrNameLst>
                                      </p:cBhvr>
                                    </p:animMotion>
                                  </p:childTnLst>
                                </p:cTn>
                              </p:par>
                              <p:par>
                                <p:cTn id="55" presetID="10" presetClass="entr" presetSubtype="0" accel="50000" decel="50000" fill="hold" nodeType="withEffect">
                                  <p:stCondLst>
                                    <p:cond delay="1140"/>
                                  </p:stCondLst>
                                  <p:childTnLst>
                                    <p:set>
                                      <p:cBhvr>
                                        <p:cTn id="56" dur="1" fill="hold">
                                          <p:stCondLst>
                                            <p:cond delay="0"/>
                                          </p:stCondLst>
                                        </p:cTn>
                                        <p:tgtEl>
                                          <p:spTgt spid="474"/>
                                        </p:tgtEl>
                                        <p:attrNameLst>
                                          <p:attrName>style.visibility</p:attrName>
                                        </p:attrNameLst>
                                      </p:cBhvr>
                                      <p:to>
                                        <p:strVal val="visible"/>
                                      </p:to>
                                    </p:set>
                                    <p:animEffect transition="in" filter="fade">
                                      <p:cBhvr>
                                        <p:cTn id="57" dur="1000"/>
                                        <p:tgtEl>
                                          <p:spTgt spid="474"/>
                                        </p:tgtEl>
                                      </p:cBhvr>
                                    </p:animEffect>
                                  </p:childTnLst>
                                </p:cTn>
                              </p:par>
                              <p:par>
                                <p:cTn id="58" presetID="35" presetClass="path" presetSubtype="0" accel="50000" decel="50000" fill="hold" nodeType="withEffect">
                                  <p:stCondLst>
                                    <p:cond delay="1140"/>
                                  </p:stCondLst>
                                  <p:childTnLst>
                                    <p:animMotion origin="layout" path="M 0.026041666 -2.8822158E-06 L 0 -2.8822158E-06 E" pathEditMode="relative" ptsTypes="">
                                      <p:cBhvr>
                                        <p:cTn id="59" dur="1000" fill="hold"/>
                                        <p:tgtEl>
                                          <p:spTgt spid="474"/>
                                        </p:tgtEl>
                                        <p:attrNameLst>
                                          <p:attrName>ppt_x</p:attrName>
                                          <p:attrName>ppt_y</p:attrName>
                                        </p:attrNameLst>
                                      </p:cBhvr>
                                    </p:animMotion>
                                  </p:childTnLst>
                                </p:cTn>
                              </p:par>
                              <p:par>
                                <p:cTn id="60" presetID="10" presetClass="entr" presetSubtype="0" accel="50000" decel="50000" fill="hold" nodeType="withEffect">
                                  <p:stCondLst>
                                    <p:cond delay="1140"/>
                                  </p:stCondLst>
                                  <p:childTnLst>
                                    <p:set>
                                      <p:cBhvr>
                                        <p:cTn id="61" dur="1" fill="hold">
                                          <p:stCondLst>
                                            <p:cond delay="0"/>
                                          </p:stCondLst>
                                        </p:cTn>
                                        <p:tgtEl>
                                          <p:spTgt spid="476"/>
                                        </p:tgtEl>
                                        <p:attrNameLst>
                                          <p:attrName>style.visibility</p:attrName>
                                        </p:attrNameLst>
                                      </p:cBhvr>
                                      <p:to>
                                        <p:strVal val="visible"/>
                                      </p:to>
                                    </p:set>
                                    <p:animEffect transition="in" filter="fade">
                                      <p:cBhvr>
                                        <p:cTn id="62" dur="1000"/>
                                        <p:tgtEl>
                                          <p:spTgt spid="476"/>
                                        </p:tgtEl>
                                      </p:cBhvr>
                                    </p:animEffect>
                                  </p:childTnLst>
                                </p:cTn>
                              </p:par>
                              <p:par>
                                <p:cTn id="63" presetID="35" presetClass="path" presetSubtype="0" accel="50000" decel="50000" fill="hold" nodeType="withEffect">
                                  <p:stCondLst>
                                    <p:cond delay="1140"/>
                                  </p:stCondLst>
                                  <p:childTnLst>
                                    <p:animMotion origin="layout" path="M 0.026041666 -2.8822158E-06 L 0 -2.8822158E-06 E" pathEditMode="relative" ptsTypes="">
                                      <p:cBhvr>
                                        <p:cTn id="64" dur="1000" fill="hold"/>
                                        <p:tgtEl>
                                          <p:spTgt spid="476"/>
                                        </p:tgtEl>
                                        <p:attrNameLst>
                                          <p:attrName>ppt_x</p:attrName>
                                          <p:attrName>ppt_y</p:attrName>
                                        </p:attrNameLst>
                                      </p:cBhvr>
                                    </p:animMotion>
                                  </p:childTnLst>
                                </p:cTn>
                              </p:par>
                              <p:par>
                                <p:cTn id="65" presetID="10" presetClass="entr" presetSubtype="0" accel="50000" decel="50000" fill="hold" nodeType="withEffect">
                                  <p:stCondLst>
                                    <p:cond delay="1140"/>
                                  </p:stCondLst>
                                  <p:childTnLst>
                                    <p:set>
                                      <p:cBhvr>
                                        <p:cTn id="66" dur="1" fill="hold">
                                          <p:stCondLst>
                                            <p:cond delay="0"/>
                                          </p:stCondLst>
                                        </p:cTn>
                                        <p:tgtEl>
                                          <p:spTgt spid="478"/>
                                        </p:tgtEl>
                                        <p:attrNameLst>
                                          <p:attrName>style.visibility</p:attrName>
                                        </p:attrNameLst>
                                      </p:cBhvr>
                                      <p:to>
                                        <p:strVal val="visible"/>
                                      </p:to>
                                    </p:set>
                                    <p:animEffect transition="in" filter="fade">
                                      <p:cBhvr>
                                        <p:cTn id="67" dur="1000"/>
                                        <p:tgtEl>
                                          <p:spTgt spid="478"/>
                                        </p:tgtEl>
                                      </p:cBhvr>
                                    </p:animEffect>
                                  </p:childTnLst>
                                </p:cTn>
                              </p:par>
                              <p:par>
                                <p:cTn id="68" presetID="35" presetClass="path" presetSubtype="0" accel="50000" decel="50000" fill="hold" nodeType="withEffect">
                                  <p:stCondLst>
                                    <p:cond delay="1140"/>
                                  </p:stCondLst>
                                  <p:childTnLst>
                                    <p:animMotion origin="layout" path="M 0.026041666 -2.8822158E-06 L 0 -2.8822158E-06 E" pathEditMode="relative" ptsTypes="">
                                      <p:cBhvr>
                                        <p:cTn id="69" dur="1000" fill="hold"/>
                                        <p:tgtEl>
                                          <p:spTgt spid="478"/>
                                        </p:tgtEl>
                                        <p:attrNameLst>
                                          <p:attrName>ppt_x</p:attrName>
                                          <p:attrName>ppt_y</p:attrName>
                                        </p:attrNameLst>
                                      </p:cBhvr>
                                    </p:animMotion>
                                  </p:childTnLst>
                                </p:cTn>
                              </p:par>
                              <p:par>
                                <p:cTn id="70" presetID="10" presetClass="entr" presetSubtype="0" accel="50000" decel="50000" fill="hold" nodeType="withEffect">
                                  <p:stCondLst>
                                    <p:cond delay="1140"/>
                                  </p:stCondLst>
                                  <p:childTnLst>
                                    <p:set>
                                      <p:cBhvr>
                                        <p:cTn id="71" dur="1" fill="hold">
                                          <p:stCondLst>
                                            <p:cond delay="0"/>
                                          </p:stCondLst>
                                        </p:cTn>
                                        <p:tgtEl>
                                          <p:spTgt spid="480"/>
                                        </p:tgtEl>
                                        <p:attrNameLst>
                                          <p:attrName>style.visibility</p:attrName>
                                        </p:attrNameLst>
                                      </p:cBhvr>
                                      <p:to>
                                        <p:strVal val="visible"/>
                                      </p:to>
                                    </p:set>
                                    <p:animEffect transition="in" filter="fade">
                                      <p:cBhvr>
                                        <p:cTn id="72" dur="1000"/>
                                        <p:tgtEl>
                                          <p:spTgt spid="480"/>
                                        </p:tgtEl>
                                      </p:cBhvr>
                                    </p:animEffect>
                                  </p:childTnLst>
                                </p:cTn>
                              </p:par>
                              <p:par>
                                <p:cTn id="73" presetID="35" presetClass="path" presetSubtype="0" accel="50000" decel="50000" fill="hold" nodeType="withEffect">
                                  <p:stCondLst>
                                    <p:cond delay="1140"/>
                                  </p:stCondLst>
                                  <p:childTnLst>
                                    <p:animMotion origin="layout" path="M 0.026041666 -2.8822158E-06 L 0 -2.8822158E-06 E" pathEditMode="relative" ptsTypes="">
                                      <p:cBhvr>
                                        <p:cTn id="74" dur="1000" fill="hold"/>
                                        <p:tgtEl>
                                          <p:spTgt spid="480"/>
                                        </p:tgtEl>
                                        <p:attrNameLst>
                                          <p:attrName>ppt_x</p:attrName>
                                          <p:attrName>ppt_y</p:attrName>
                                        </p:attrNameLst>
                                      </p:cBhvr>
                                    </p:animMotion>
                                  </p:childTnLst>
                                </p:cTn>
                              </p:par>
                              <p:par>
                                <p:cTn id="75" presetID="10" presetClass="entr" presetSubtype="0" accel="50000" decel="50000" fill="hold" nodeType="withEffect">
                                  <p:stCondLst>
                                    <p:cond delay="1180"/>
                                  </p:stCondLst>
                                  <p:childTnLst>
                                    <p:set>
                                      <p:cBhvr>
                                        <p:cTn id="76" dur="1" fill="hold">
                                          <p:stCondLst>
                                            <p:cond delay="0"/>
                                          </p:stCondLst>
                                        </p:cTn>
                                        <p:tgtEl>
                                          <p:spTgt spid="482"/>
                                        </p:tgtEl>
                                        <p:attrNameLst>
                                          <p:attrName>style.visibility</p:attrName>
                                        </p:attrNameLst>
                                      </p:cBhvr>
                                      <p:to>
                                        <p:strVal val="visible"/>
                                      </p:to>
                                    </p:set>
                                    <p:animEffect transition="in" filter="fade">
                                      <p:cBhvr>
                                        <p:cTn id="77" dur="1000"/>
                                        <p:tgtEl>
                                          <p:spTgt spid="482"/>
                                        </p:tgtEl>
                                      </p:cBhvr>
                                    </p:animEffect>
                                  </p:childTnLst>
                                </p:cTn>
                              </p:par>
                              <p:par>
                                <p:cTn id="78" presetID="35" presetClass="path" presetSubtype="0" accel="50000" decel="50000" fill="hold" nodeType="withEffect">
                                  <p:stCondLst>
                                    <p:cond delay="1180"/>
                                  </p:stCondLst>
                                  <p:childTnLst>
                                    <p:animMotion origin="layout" path="M 0.026041666 0 L 0 0 E" pathEditMode="relative" ptsTypes="">
                                      <p:cBhvr>
                                        <p:cTn id="79" dur="1000" fill="hold"/>
                                        <p:tgtEl>
                                          <p:spTgt spid="482"/>
                                        </p:tgtEl>
                                        <p:attrNameLst>
                                          <p:attrName>ppt_x</p:attrName>
                                          <p:attrName>ppt_y</p:attrName>
                                        </p:attrNameLst>
                                      </p:cBhvr>
                                    </p:animMotion>
                                  </p:childTnLst>
                                </p:cTn>
                              </p:par>
                              <p:par>
                                <p:cTn id="80" presetID="10" presetClass="entr" presetSubtype="0" accel="50000" decel="50000" fill="hold" nodeType="withEffect">
                                  <p:stCondLst>
                                    <p:cond delay="1180"/>
                                  </p:stCondLst>
                                  <p:childTnLst>
                                    <p:set>
                                      <p:cBhvr>
                                        <p:cTn id="81" dur="1" fill="hold">
                                          <p:stCondLst>
                                            <p:cond delay="0"/>
                                          </p:stCondLst>
                                        </p:cTn>
                                        <p:tgtEl>
                                          <p:spTgt spid="484"/>
                                        </p:tgtEl>
                                        <p:attrNameLst>
                                          <p:attrName>style.visibility</p:attrName>
                                        </p:attrNameLst>
                                      </p:cBhvr>
                                      <p:to>
                                        <p:strVal val="visible"/>
                                      </p:to>
                                    </p:set>
                                    <p:animEffect transition="in" filter="fade">
                                      <p:cBhvr>
                                        <p:cTn id="82" dur="1000"/>
                                        <p:tgtEl>
                                          <p:spTgt spid="484"/>
                                        </p:tgtEl>
                                      </p:cBhvr>
                                    </p:animEffect>
                                  </p:childTnLst>
                                </p:cTn>
                              </p:par>
                              <p:par>
                                <p:cTn id="83" presetID="35" presetClass="path" presetSubtype="0" accel="50000" decel="50000" fill="hold" nodeType="withEffect">
                                  <p:stCondLst>
                                    <p:cond delay="1180"/>
                                  </p:stCondLst>
                                  <p:childTnLst>
                                    <p:animMotion origin="layout" path="M 0.026041666 3.447356E-06 L 0 3.447356E-06 E" pathEditMode="relative" ptsTypes="">
                                      <p:cBhvr>
                                        <p:cTn id="84" dur="1000" fill="hold"/>
                                        <p:tgtEl>
                                          <p:spTgt spid="484"/>
                                        </p:tgtEl>
                                        <p:attrNameLst>
                                          <p:attrName>ppt_x</p:attrName>
                                          <p:attrName>ppt_y</p:attrName>
                                        </p:attrNameLst>
                                      </p:cBhvr>
                                    </p:animMotion>
                                  </p:childTnLst>
                                </p:cTn>
                              </p:par>
                              <p:par>
                                <p:cTn id="85" presetID="10" presetClass="entr" presetSubtype="0" accel="50000" decel="50000" fill="hold" nodeType="withEffect">
                                  <p:stCondLst>
                                    <p:cond delay="1180"/>
                                  </p:stCondLst>
                                  <p:childTnLst>
                                    <p:set>
                                      <p:cBhvr>
                                        <p:cTn id="86" dur="1" fill="hold">
                                          <p:stCondLst>
                                            <p:cond delay="0"/>
                                          </p:stCondLst>
                                        </p:cTn>
                                        <p:tgtEl>
                                          <p:spTgt spid="486"/>
                                        </p:tgtEl>
                                        <p:attrNameLst>
                                          <p:attrName>style.visibility</p:attrName>
                                        </p:attrNameLst>
                                      </p:cBhvr>
                                      <p:to>
                                        <p:strVal val="visible"/>
                                      </p:to>
                                    </p:set>
                                    <p:animEffect transition="in" filter="fade">
                                      <p:cBhvr>
                                        <p:cTn id="87" dur="1000"/>
                                        <p:tgtEl>
                                          <p:spTgt spid="486"/>
                                        </p:tgtEl>
                                      </p:cBhvr>
                                    </p:animEffect>
                                  </p:childTnLst>
                                </p:cTn>
                              </p:par>
                              <p:par>
                                <p:cTn id="88" presetID="35" presetClass="path" presetSubtype="0" accel="50000" decel="50000" fill="hold" nodeType="withEffect">
                                  <p:stCondLst>
                                    <p:cond delay="1180"/>
                                  </p:stCondLst>
                                  <p:childTnLst>
                                    <p:animMotion origin="layout" path="M 0.026041666 -3.447356E-06 L 0 -3.447356E-06 E" pathEditMode="relative" ptsTypes="">
                                      <p:cBhvr>
                                        <p:cTn id="89" dur="1000" fill="hold"/>
                                        <p:tgtEl>
                                          <p:spTgt spid="486"/>
                                        </p:tgtEl>
                                        <p:attrNameLst>
                                          <p:attrName>ppt_x</p:attrName>
                                          <p:attrName>ppt_y</p:attrName>
                                        </p:attrNameLst>
                                      </p:cBhvr>
                                    </p:animMotion>
                                  </p:childTnLst>
                                </p:cTn>
                              </p:par>
                              <p:par>
                                <p:cTn id="90" presetID="10" presetClass="entr" presetSubtype="0" accel="50000" decel="50000" fill="hold" nodeType="withEffect">
                                  <p:stCondLst>
                                    <p:cond delay="1280"/>
                                  </p:stCondLst>
                                  <p:childTnLst>
                                    <p:set>
                                      <p:cBhvr>
                                        <p:cTn id="91" dur="1" fill="hold">
                                          <p:stCondLst>
                                            <p:cond delay="0"/>
                                          </p:stCondLst>
                                        </p:cTn>
                                        <p:tgtEl>
                                          <p:spTgt spid="488"/>
                                        </p:tgtEl>
                                        <p:attrNameLst>
                                          <p:attrName>style.visibility</p:attrName>
                                        </p:attrNameLst>
                                      </p:cBhvr>
                                      <p:to>
                                        <p:strVal val="visible"/>
                                      </p:to>
                                    </p:set>
                                    <p:animEffect transition="in" filter="fade">
                                      <p:cBhvr>
                                        <p:cTn id="92" dur="1000"/>
                                        <p:tgtEl>
                                          <p:spTgt spid="488"/>
                                        </p:tgtEl>
                                      </p:cBhvr>
                                    </p:animEffect>
                                  </p:childTnLst>
                                </p:cTn>
                              </p:par>
                              <p:par>
                                <p:cTn id="93" presetID="35" presetClass="path" presetSubtype="0" accel="50000" decel="50000" fill="hold" nodeType="withEffect">
                                  <p:stCondLst>
                                    <p:cond delay="1280"/>
                                  </p:stCondLst>
                                  <p:childTnLst>
                                    <p:animMotion origin="layout" path="M 0.026041666 0 L 0 0 E" pathEditMode="relative" ptsTypes="">
                                      <p:cBhvr>
                                        <p:cTn id="94" dur="1000" fill="hold"/>
                                        <p:tgtEl>
                                          <p:spTgt spid="488"/>
                                        </p:tgtEl>
                                        <p:attrNameLst>
                                          <p:attrName>ppt_x</p:attrName>
                                          <p:attrName>ppt_y</p:attrName>
                                        </p:attrNameLst>
                                      </p:cBhvr>
                                    </p:animMotion>
                                  </p:childTnLst>
                                </p:cTn>
                              </p:par>
                              <p:par>
                                <p:cTn id="95" presetID="10" presetClass="entr" presetSubtype="0" accel="50000" decel="50000" fill="hold" nodeType="withEffect">
                                  <p:stCondLst>
                                    <p:cond delay="1280"/>
                                  </p:stCondLst>
                                  <p:childTnLst>
                                    <p:set>
                                      <p:cBhvr>
                                        <p:cTn id="96" dur="1" fill="hold">
                                          <p:stCondLst>
                                            <p:cond delay="0"/>
                                          </p:stCondLst>
                                        </p:cTn>
                                        <p:tgtEl>
                                          <p:spTgt spid="490"/>
                                        </p:tgtEl>
                                        <p:attrNameLst>
                                          <p:attrName>style.visibility</p:attrName>
                                        </p:attrNameLst>
                                      </p:cBhvr>
                                      <p:to>
                                        <p:strVal val="visible"/>
                                      </p:to>
                                    </p:set>
                                    <p:animEffect transition="in" filter="fade">
                                      <p:cBhvr>
                                        <p:cTn id="97" dur="1000"/>
                                        <p:tgtEl>
                                          <p:spTgt spid="490"/>
                                        </p:tgtEl>
                                      </p:cBhvr>
                                    </p:animEffect>
                                  </p:childTnLst>
                                </p:cTn>
                              </p:par>
                              <p:par>
                                <p:cTn id="98" presetID="35" presetClass="path" presetSubtype="0" accel="50000" decel="50000" fill="hold" nodeType="withEffect">
                                  <p:stCondLst>
                                    <p:cond delay="1280"/>
                                  </p:stCondLst>
                                  <p:childTnLst>
                                    <p:animMotion origin="layout" path="M 0.026041666 -2.8822158E-06 L 0 -2.8822158E-06 E" pathEditMode="relative" ptsTypes="">
                                      <p:cBhvr>
                                        <p:cTn id="99" dur="1000" fill="hold"/>
                                        <p:tgtEl>
                                          <p:spTgt spid="490"/>
                                        </p:tgtEl>
                                        <p:attrNameLst>
                                          <p:attrName>ppt_x</p:attrName>
                                          <p:attrName>ppt_y</p:attrName>
                                        </p:attrNameLst>
                                      </p:cBhvr>
                                    </p:animMotion>
                                  </p:childTnLst>
                                </p:cTn>
                              </p:par>
                              <p:par>
                                <p:cTn id="100" presetID="10" presetClass="entr" presetSubtype="0" accel="50000" decel="50000" fill="hold" nodeType="withEffect">
                                  <p:stCondLst>
                                    <p:cond delay="1280"/>
                                  </p:stCondLst>
                                  <p:childTnLst>
                                    <p:set>
                                      <p:cBhvr>
                                        <p:cTn id="101" dur="1" fill="hold">
                                          <p:stCondLst>
                                            <p:cond delay="0"/>
                                          </p:stCondLst>
                                        </p:cTn>
                                        <p:tgtEl>
                                          <p:spTgt spid="492"/>
                                        </p:tgtEl>
                                        <p:attrNameLst>
                                          <p:attrName>style.visibility</p:attrName>
                                        </p:attrNameLst>
                                      </p:cBhvr>
                                      <p:to>
                                        <p:strVal val="visible"/>
                                      </p:to>
                                    </p:set>
                                    <p:animEffect transition="in" filter="fade">
                                      <p:cBhvr>
                                        <p:cTn id="102" dur="1000"/>
                                        <p:tgtEl>
                                          <p:spTgt spid="492"/>
                                        </p:tgtEl>
                                      </p:cBhvr>
                                    </p:animEffect>
                                  </p:childTnLst>
                                </p:cTn>
                              </p:par>
                              <p:par>
                                <p:cTn id="103" presetID="35" presetClass="path" presetSubtype="0" accel="50000" decel="50000" fill="hold" nodeType="withEffect">
                                  <p:stCondLst>
                                    <p:cond delay="1280"/>
                                  </p:stCondLst>
                                  <p:childTnLst>
                                    <p:animMotion origin="layout" path="M 0.026041666 -2.8822158E-06 L 0 -2.8822158E-06 E" pathEditMode="relative" ptsTypes="">
                                      <p:cBhvr>
                                        <p:cTn id="104" dur="1000" fill="hold"/>
                                        <p:tgtEl>
                                          <p:spTgt spid="492"/>
                                        </p:tgtEl>
                                        <p:attrNameLst>
                                          <p:attrName>ppt_x</p:attrName>
                                          <p:attrName>ppt_y</p:attrName>
                                        </p:attrNameLst>
                                      </p:cBhvr>
                                    </p:animMotion>
                                  </p:childTnLst>
                                </p:cTn>
                              </p:par>
                              <p:par>
                                <p:cTn id="105" presetID="10" presetClass="entr" presetSubtype="0" accel="50000" decel="50000" fill="hold" nodeType="withEffect">
                                  <p:stCondLst>
                                    <p:cond delay="1280"/>
                                  </p:stCondLst>
                                  <p:childTnLst>
                                    <p:set>
                                      <p:cBhvr>
                                        <p:cTn id="106" dur="1" fill="hold">
                                          <p:stCondLst>
                                            <p:cond delay="0"/>
                                          </p:stCondLst>
                                        </p:cTn>
                                        <p:tgtEl>
                                          <p:spTgt spid="494"/>
                                        </p:tgtEl>
                                        <p:attrNameLst>
                                          <p:attrName>style.visibility</p:attrName>
                                        </p:attrNameLst>
                                      </p:cBhvr>
                                      <p:to>
                                        <p:strVal val="visible"/>
                                      </p:to>
                                    </p:set>
                                    <p:animEffect transition="in" filter="fade">
                                      <p:cBhvr>
                                        <p:cTn id="107" dur="1000"/>
                                        <p:tgtEl>
                                          <p:spTgt spid="494"/>
                                        </p:tgtEl>
                                      </p:cBhvr>
                                    </p:animEffect>
                                  </p:childTnLst>
                                </p:cTn>
                              </p:par>
                              <p:par>
                                <p:cTn id="108" presetID="35" presetClass="path" presetSubtype="0" accel="50000" decel="50000" fill="hold" nodeType="withEffect">
                                  <p:stCondLst>
                                    <p:cond delay="1280"/>
                                  </p:stCondLst>
                                  <p:childTnLst>
                                    <p:animMotion origin="layout" path="M 0.026041666 -2.8822158E-06 L 0 -2.8822158E-06 E" pathEditMode="relative" ptsTypes="">
                                      <p:cBhvr>
                                        <p:cTn id="109" dur="1000" fill="hold"/>
                                        <p:tgtEl>
                                          <p:spTgt spid="494"/>
                                        </p:tgtEl>
                                        <p:attrNameLst>
                                          <p:attrName>ppt_x</p:attrName>
                                          <p:attrName>ppt_y</p:attrName>
                                        </p:attrNameLst>
                                      </p:cBhvr>
                                    </p:animMotion>
                                  </p:childTnLst>
                                </p:cTn>
                              </p:par>
                              <p:par>
                                <p:cTn id="110" presetID="10" presetClass="entr" presetSubtype="0" accel="50000" decel="50000" fill="hold" nodeType="withEffect">
                                  <p:stCondLst>
                                    <p:cond delay="1280"/>
                                  </p:stCondLst>
                                  <p:childTnLst>
                                    <p:set>
                                      <p:cBhvr>
                                        <p:cTn id="111" dur="1" fill="hold">
                                          <p:stCondLst>
                                            <p:cond delay="0"/>
                                          </p:stCondLst>
                                        </p:cTn>
                                        <p:tgtEl>
                                          <p:spTgt spid="496"/>
                                        </p:tgtEl>
                                        <p:attrNameLst>
                                          <p:attrName>style.visibility</p:attrName>
                                        </p:attrNameLst>
                                      </p:cBhvr>
                                      <p:to>
                                        <p:strVal val="visible"/>
                                      </p:to>
                                    </p:set>
                                    <p:animEffect transition="in" filter="fade">
                                      <p:cBhvr>
                                        <p:cTn id="112" dur="1000"/>
                                        <p:tgtEl>
                                          <p:spTgt spid="496"/>
                                        </p:tgtEl>
                                      </p:cBhvr>
                                    </p:animEffect>
                                  </p:childTnLst>
                                </p:cTn>
                              </p:par>
                              <p:par>
                                <p:cTn id="113" presetID="35" presetClass="path" presetSubtype="0" accel="50000" decel="50000" fill="hold" nodeType="withEffect">
                                  <p:stCondLst>
                                    <p:cond delay="1280"/>
                                  </p:stCondLst>
                                  <p:childTnLst>
                                    <p:animMotion origin="layout" path="M 0.026041666 -2.8822158E-06 L 0 -2.8822158E-06 E" pathEditMode="relative" ptsTypes="">
                                      <p:cBhvr>
                                        <p:cTn id="114" dur="1000" fill="hold"/>
                                        <p:tgtEl>
                                          <p:spTgt spid="496"/>
                                        </p:tgtEl>
                                        <p:attrNameLst>
                                          <p:attrName>ppt_x</p:attrName>
                                          <p:attrName>ppt_y</p:attrName>
                                        </p:attrNameLst>
                                      </p:cBhvr>
                                    </p:animMotion>
                                  </p:childTnLst>
                                </p:cTn>
                              </p:par>
                              <p:par>
                                <p:cTn id="115" presetID="10" presetClass="entr" presetSubtype="0" accel="50000" decel="50000" fill="hold" nodeType="withEffect">
                                  <p:stCondLst>
                                    <p:cond delay="1320"/>
                                  </p:stCondLst>
                                  <p:childTnLst>
                                    <p:set>
                                      <p:cBhvr>
                                        <p:cTn id="116" dur="1" fill="hold">
                                          <p:stCondLst>
                                            <p:cond delay="0"/>
                                          </p:stCondLst>
                                        </p:cTn>
                                        <p:tgtEl>
                                          <p:spTgt spid="498"/>
                                        </p:tgtEl>
                                        <p:attrNameLst>
                                          <p:attrName>style.visibility</p:attrName>
                                        </p:attrNameLst>
                                      </p:cBhvr>
                                      <p:to>
                                        <p:strVal val="visible"/>
                                      </p:to>
                                    </p:set>
                                    <p:animEffect transition="in" filter="fade">
                                      <p:cBhvr>
                                        <p:cTn id="117" dur="1000"/>
                                        <p:tgtEl>
                                          <p:spTgt spid="498"/>
                                        </p:tgtEl>
                                      </p:cBhvr>
                                    </p:animEffect>
                                  </p:childTnLst>
                                </p:cTn>
                              </p:par>
                              <p:par>
                                <p:cTn id="118" presetID="35" presetClass="path" presetSubtype="0" accel="50000" decel="50000" fill="hold" nodeType="withEffect">
                                  <p:stCondLst>
                                    <p:cond delay="1320"/>
                                  </p:stCondLst>
                                  <p:childTnLst>
                                    <p:animMotion origin="layout" path="M 0.026041666 0 L 0 0 E" pathEditMode="relative" ptsTypes="">
                                      <p:cBhvr>
                                        <p:cTn id="119" dur="1000" fill="hold"/>
                                        <p:tgtEl>
                                          <p:spTgt spid="498"/>
                                        </p:tgtEl>
                                        <p:attrNameLst>
                                          <p:attrName>ppt_x</p:attrName>
                                          <p:attrName>ppt_y</p:attrName>
                                        </p:attrNameLst>
                                      </p:cBhvr>
                                    </p:animMotion>
                                  </p:childTnLst>
                                </p:cTn>
                              </p:par>
                              <p:par>
                                <p:cTn id="120" presetID="10" presetClass="entr" presetSubtype="0" accel="50000" decel="50000" fill="hold" nodeType="withEffect">
                                  <p:stCondLst>
                                    <p:cond delay="1320"/>
                                  </p:stCondLst>
                                  <p:childTnLst>
                                    <p:set>
                                      <p:cBhvr>
                                        <p:cTn id="121" dur="1" fill="hold">
                                          <p:stCondLst>
                                            <p:cond delay="0"/>
                                          </p:stCondLst>
                                        </p:cTn>
                                        <p:tgtEl>
                                          <p:spTgt spid="500"/>
                                        </p:tgtEl>
                                        <p:attrNameLst>
                                          <p:attrName>style.visibility</p:attrName>
                                        </p:attrNameLst>
                                      </p:cBhvr>
                                      <p:to>
                                        <p:strVal val="visible"/>
                                      </p:to>
                                    </p:set>
                                    <p:animEffect transition="in" filter="fade">
                                      <p:cBhvr>
                                        <p:cTn id="122" dur="1000"/>
                                        <p:tgtEl>
                                          <p:spTgt spid="500"/>
                                        </p:tgtEl>
                                      </p:cBhvr>
                                    </p:animEffect>
                                  </p:childTnLst>
                                </p:cTn>
                              </p:par>
                              <p:par>
                                <p:cTn id="123" presetID="35" presetClass="path" presetSubtype="0" accel="50000" decel="50000" fill="hold" nodeType="withEffect">
                                  <p:stCondLst>
                                    <p:cond delay="1320"/>
                                  </p:stCondLst>
                                  <p:childTnLst>
                                    <p:animMotion origin="layout" path="M 0.026041666 3.447356E-06 L 0 3.447356E-06 E" pathEditMode="relative" ptsTypes="">
                                      <p:cBhvr>
                                        <p:cTn id="124" dur="1000" fill="hold"/>
                                        <p:tgtEl>
                                          <p:spTgt spid="500"/>
                                        </p:tgtEl>
                                        <p:attrNameLst>
                                          <p:attrName>ppt_x</p:attrName>
                                          <p:attrName>ppt_y</p:attrName>
                                        </p:attrNameLst>
                                      </p:cBhvr>
                                    </p:animMotion>
                                  </p:childTnLst>
                                </p:cTn>
                              </p:par>
                              <p:par>
                                <p:cTn id="125" presetID="10" presetClass="entr" presetSubtype="0" accel="50000" decel="50000" fill="hold" nodeType="withEffect">
                                  <p:stCondLst>
                                    <p:cond delay="1320"/>
                                  </p:stCondLst>
                                  <p:childTnLst>
                                    <p:set>
                                      <p:cBhvr>
                                        <p:cTn id="126" dur="1" fill="hold">
                                          <p:stCondLst>
                                            <p:cond delay="0"/>
                                          </p:stCondLst>
                                        </p:cTn>
                                        <p:tgtEl>
                                          <p:spTgt spid="502"/>
                                        </p:tgtEl>
                                        <p:attrNameLst>
                                          <p:attrName>style.visibility</p:attrName>
                                        </p:attrNameLst>
                                      </p:cBhvr>
                                      <p:to>
                                        <p:strVal val="visible"/>
                                      </p:to>
                                    </p:set>
                                    <p:animEffect transition="in" filter="fade">
                                      <p:cBhvr>
                                        <p:cTn id="127" dur="1000"/>
                                        <p:tgtEl>
                                          <p:spTgt spid="502"/>
                                        </p:tgtEl>
                                      </p:cBhvr>
                                    </p:animEffect>
                                  </p:childTnLst>
                                </p:cTn>
                              </p:par>
                              <p:par>
                                <p:cTn id="128" presetID="35" presetClass="path" presetSubtype="0" accel="50000" decel="50000" fill="hold" nodeType="withEffect">
                                  <p:stCondLst>
                                    <p:cond delay="1320"/>
                                  </p:stCondLst>
                                  <p:childTnLst>
                                    <p:animMotion origin="layout" path="M 0.026041666 -3.447356E-06 L 0 -3.447356E-06 E" pathEditMode="relative" ptsTypes="">
                                      <p:cBhvr>
                                        <p:cTn id="129" dur="1000" fill="hold"/>
                                        <p:tgtEl>
                                          <p:spTgt spid="502"/>
                                        </p:tgtEl>
                                        <p:attrNameLst>
                                          <p:attrName>ppt_x</p:attrName>
                                          <p:attrName>ppt_y</p:attrName>
                                        </p:attrNameLst>
                                      </p:cBhvr>
                                    </p:animMotion>
                                  </p:childTnLst>
                                </p:cTn>
                              </p:par>
                              <p:par>
                                <p:cTn id="130" presetID="10" presetClass="entr" presetSubtype="0" accel="50000" decel="50000" fill="hold" nodeType="withEffect">
                                  <p:stCondLst>
                                    <p:cond delay="1420"/>
                                  </p:stCondLst>
                                  <p:childTnLst>
                                    <p:set>
                                      <p:cBhvr>
                                        <p:cTn id="131" dur="1" fill="hold">
                                          <p:stCondLst>
                                            <p:cond delay="0"/>
                                          </p:stCondLst>
                                        </p:cTn>
                                        <p:tgtEl>
                                          <p:spTgt spid="504"/>
                                        </p:tgtEl>
                                        <p:attrNameLst>
                                          <p:attrName>style.visibility</p:attrName>
                                        </p:attrNameLst>
                                      </p:cBhvr>
                                      <p:to>
                                        <p:strVal val="visible"/>
                                      </p:to>
                                    </p:set>
                                    <p:animEffect transition="in" filter="fade">
                                      <p:cBhvr>
                                        <p:cTn id="132" dur="1000"/>
                                        <p:tgtEl>
                                          <p:spTgt spid="504"/>
                                        </p:tgtEl>
                                      </p:cBhvr>
                                    </p:animEffect>
                                  </p:childTnLst>
                                </p:cTn>
                              </p:par>
                              <p:par>
                                <p:cTn id="133" presetID="35" presetClass="path" presetSubtype="0" accel="50000" decel="50000" fill="hold" nodeType="withEffect">
                                  <p:stCondLst>
                                    <p:cond delay="1420"/>
                                  </p:stCondLst>
                                  <p:childTnLst>
                                    <p:animMotion origin="layout" path="M 0.026041666 0 L 0 0 E" pathEditMode="relative" ptsTypes="">
                                      <p:cBhvr>
                                        <p:cTn id="134" dur="1000" fill="hold"/>
                                        <p:tgtEl>
                                          <p:spTgt spid="504"/>
                                        </p:tgtEl>
                                        <p:attrNameLst>
                                          <p:attrName>ppt_x</p:attrName>
                                          <p:attrName>ppt_y</p:attrName>
                                        </p:attrNameLst>
                                      </p:cBhvr>
                                    </p:animMotion>
                                  </p:childTnLst>
                                </p:cTn>
                              </p:par>
                              <p:par>
                                <p:cTn id="135" presetID="10" presetClass="entr" presetSubtype="0" accel="50000" decel="50000" fill="hold" nodeType="withEffect">
                                  <p:stCondLst>
                                    <p:cond delay="1420"/>
                                  </p:stCondLst>
                                  <p:childTnLst>
                                    <p:set>
                                      <p:cBhvr>
                                        <p:cTn id="136" dur="1" fill="hold">
                                          <p:stCondLst>
                                            <p:cond delay="0"/>
                                          </p:stCondLst>
                                        </p:cTn>
                                        <p:tgtEl>
                                          <p:spTgt spid="506"/>
                                        </p:tgtEl>
                                        <p:attrNameLst>
                                          <p:attrName>style.visibility</p:attrName>
                                        </p:attrNameLst>
                                      </p:cBhvr>
                                      <p:to>
                                        <p:strVal val="visible"/>
                                      </p:to>
                                    </p:set>
                                    <p:animEffect transition="in" filter="fade">
                                      <p:cBhvr>
                                        <p:cTn id="137" dur="1000"/>
                                        <p:tgtEl>
                                          <p:spTgt spid="506"/>
                                        </p:tgtEl>
                                      </p:cBhvr>
                                    </p:animEffect>
                                  </p:childTnLst>
                                </p:cTn>
                              </p:par>
                              <p:par>
                                <p:cTn id="138" presetID="35" presetClass="path" presetSubtype="0" accel="50000" decel="50000" fill="hold" nodeType="withEffect">
                                  <p:stCondLst>
                                    <p:cond delay="1420"/>
                                  </p:stCondLst>
                                  <p:childTnLst>
                                    <p:animMotion origin="layout" path="M 0.026041666 -2.8822158E-06 L 0 -2.8822158E-06 E" pathEditMode="relative" ptsTypes="">
                                      <p:cBhvr>
                                        <p:cTn id="139" dur="1000" fill="hold"/>
                                        <p:tgtEl>
                                          <p:spTgt spid="506"/>
                                        </p:tgtEl>
                                        <p:attrNameLst>
                                          <p:attrName>ppt_x</p:attrName>
                                          <p:attrName>ppt_y</p:attrName>
                                        </p:attrNameLst>
                                      </p:cBhvr>
                                    </p:animMotion>
                                  </p:childTnLst>
                                </p:cTn>
                              </p:par>
                              <p:par>
                                <p:cTn id="140" presetID="10" presetClass="entr" presetSubtype="0" accel="50000" decel="50000" fill="hold" nodeType="withEffect">
                                  <p:stCondLst>
                                    <p:cond delay="1420"/>
                                  </p:stCondLst>
                                  <p:childTnLst>
                                    <p:set>
                                      <p:cBhvr>
                                        <p:cTn id="141" dur="1" fill="hold">
                                          <p:stCondLst>
                                            <p:cond delay="0"/>
                                          </p:stCondLst>
                                        </p:cTn>
                                        <p:tgtEl>
                                          <p:spTgt spid="508"/>
                                        </p:tgtEl>
                                        <p:attrNameLst>
                                          <p:attrName>style.visibility</p:attrName>
                                        </p:attrNameLst>
                                      </p:cBhvr>
                                      <p:to>
                                        <p:strVal val="visible"/>
                                      </p:to>
                                    </p:set>
                                    <p:animEffect transition="in" filter="fade">
                                      <p:cBhvr>
                                        <p:cTn id="142" dur="1000"/>
                                        <p:tgtEl>
                                          <p:spTgt spid="508"/>
                                        </p:tgtEl>
                                      </p:cBhvr>
                                    </p:animEffect>
                                  </p:childTnLst>
                                </p:cTn>
                              </p:par>
                              <p:par>
                                <p:cTn id="143" presetID="35" presetClass="path" presetSubtype="0" accel="50000" decel="50000" fill="hold" nodeType="withEffect">
                                  <p:stCondLst>
                                    <p:cond delay="1420"/>
                                  </p:stCondLst>
                                  <p:childTnLst>
                                    <p:animMotion origin="layout" path="M 0.026041666 -2.8822158E-06 L 0 -2.8822158E-06 E" pathEditMode="relative" ptsTypes="">
                                      <p:cBhvr>
                                        <p:cTn id="144" dur="1000" fill="hold"/>
                                        <p:tgtEl>
                                          <p:spTgt spid="508"/>
                                        </p:tgtEl>
                                        <p:attrNameLst>
                                          <p:attrName>ppt_x</p:attrName>
                                          <p:attrName>ppt_y</p:attrName>
                                        </p:attrNameLst>
                                      </p:cBhvr>
                                    </p:animMotion>
                                  </p:childTnLst>
                                </p:cTn>
                              </p:par>
                              <p:par>
                                <p:cTn id="145" presetID="10" presetClass="entr" presetSubtype="0" accel="50000" decel="50000" fill="hold" nodeType="withEffect">
                                  <p:stCondLst>
                                    <p:cond delay="1420"/>
                                  </p:stCondLst>
                                  <p:childTnLst>
                                    <p:set>
                                      <p:cBhvr>
                                        <p:cTn id="146" dur="1" fill="hold">
                                          <p:stCondLst>
                                            <p:cond delay="0"/>
                                          </p:stCondLst>
                                        </p:cTn>
                                        <p:tgtEl>
                                          <p:spTgt spid="510"/>
                                        </p:tgtEl>
                                        <p:attrNameLst>
                                          <p:attrName>style.visibility</p:attrName>
                                        </p:attrNameLst>
                                      </p:cBhvr>
                                      <p:to>
                                        <p:strVal val="visible"/>
                                      </p:to>
                                    </p:set>
                                    <p:animEffect transition="in" filter="fade">
                                      <p:cBhvr>
                                        <p:cTn id="147" dur="1000"/>
                                        <p:tgtEl>
                                          <p:spTgt spid="510"/>
                                        </p:tgtEl>
                                      </p:cBhvr>
                                    </p:animEffect>
                                  </p:childTnLst>
                                </p:cTn>
                              </p:par>
                              <p:par>
                                <p:cTn id="148" presetID="35" presetClass="path" presetSubtype="0" accel="50000" decel="50000" fill="hold" nodeType="withEffect">
                                  <p:stCondLst>
                                    <p:cond delay="1420"/>
                                  </p:stCondLst>
                                  <p:childTnLst>
                                    <p:animMotion origin="layout" path="M 0.026041666 -2.8822158E-06 L 0 -2.8822158E-06 E" pathEditMode="relative" ptsTypes="">
                                      <p:cBhvr>
                                        <p:cTn id="149" dur="1000" fill="hold"/>
                                        <p:tgtEl>
                                          <p:spTgt spid="510"/>
                                        </p:tgtEl>
                                        <p:attrNameLst>
                                          <p:attrName>ppt_x</p:attrName>
                                          <p:attrName>ppt_y</p:attrName>
                                        </p:attrNameLst>
                                      </p:cBhvr>
                                    </p:animMotion>
                                  </p:childTnLst>
                                </p:cTn>
                              </p:par>
                              <p:par>
                                <p:cTn id="150" presetID="10" presetClass="entr" presetSubtype="0" accel="50000" decel="50000" fill="hold" nodeType="withEffect">
                                  <p:stCondLst>
                                    <p:cond delay="1420"/>
                                  </p:stCondLst>
                                  <p:childTnLst>
                                    <p:set>
                                      <p:cBhvr>
                                        <p:cTn id="151" dur="1" fill="hold">
                                          <p:stCondLst>
                                            <p:cond delay="0"/>
                                          </p:stCondLst>
                                        </p:cTn>
                                        <p:tgtEl>
                                          <p:spTgt spid="512"/>
                                        </p:tgtEl>
                                        <p:attrNameLst>
                                          <p:attrName>style.visibility</p:attrName>
                                        </p:attrNameLst>
                                      </p:cBhvr>
                                      <p:to>
                                        <p:strVal val="visible"/>
                                      </p:to>
                                    </p:set>
                                    <p:animEffect transition="in" filter="fade">
                                      <p:cBhvr>
                                        <p:cTn id="152" dur="1000"/>
                                        <p:tgtEl>
                                          <p:spTgt spid="512"/>
                                        </p:tgtEl>
                                      </p:cBhvr>
                                    </p:animEffect>
                                  </p:childTnLst>
                                </p:cTn>
                              </p:par>
                              <p:par>
                                <p:cTn id="153" presetID="35" presetClass="path" presetSubtype="0" accel="50000" decel="50000" fill="hold" nodeType="withEffect">
                                  <p:stCondLst>
                                    <p:cond delay="1420"/>
                                  </p:stCondLst>
                                  <p:childTnLst>
                                    <p:animMotion origin="layout" path="M 0.026041666 -2.8822158E-06 L 0 -2.8822158E-06 E" pathEditMode="relative" ptsTypes="">
                                      <p:cBhvr>
                                        <p:cTn id="154" dur="1000" fill="hold"/>
                                        <p:tgtEl>
                                          <p:spTgt spid="512"/>
                                        </p:tgtEl>
                                        <p:attrNameLst>
                                          <p:attrName>ppt_x</p:attrName>
                                          <p:attrName>ppt_y</p:attrName>
                                        </p:attrNameLst>
                                      </p:cBhvr>
                                    </p:animMotion>
                                  </p:childTnLst>
                                </p:cTn>
                              </p:par>
                              <p:par>
                                <p:cTn id="155" presetID="10" presetClass="entr" presetSubtype="0" accel="50000" decel="50000" fill="hold" nodeType="withEffect">
                                  <p:stCondLst>
                                    <p:cond delay="1460"/>
                                  </p:stCondLst>
                                  <p:childTnLst>
                                    <p:set>
                                      <p:cBhvr>
                                        <p:cTn id="156" dur="1" fill="hold">
                                          <p:stCondLst>
                                            <p:cond delay="0"/>
                                          </p:stCondLst>
                                        </p:cTn>
                                        <p:tgtEl>
                                          <p:spTgt spid="514"/>
                                        </p:tgtEl>
                                        <p:attrNameLst>
                                          <p:attrName>style.visibility</p:attrName>
                                        </p:attrNameLst>
                                      </p:cBhvr>
                                      <p:to>
                                        <p:strVal val="visible"/>
                                      </p:to>
                                    </p:set>
                                    <p:animEffect transition="in" filter="fade">
                                      <p:cBhvr>
                                        <p:cTn id="157" dur="1000"/>
                                        <p:tgtEl>
                                          <p:spTgt spid="514"/>
                                        </p:tgtEl>
                                      </p:cBhvr>
                                    </p:animEffect>
                                  </p:childTnLst>
                                </p:cTn>
                              </p:par>
                              <p:par>
                                <p:cTn id="158" presetID="35" presetClass="path" presetSubtype="0" accel="50000" decel="50000" fill="hold" nodeType="withEffect">
                                  <p:stCondLst>
                                    <p:cond delay="1460"/>
                                  </p:stCondLst>
                                  <p:childTnLst>
                                    <p:animMotion origin="layout" path="M 0.026041666 0 L 0 0 E" pathEditMode="relative" ptsTypes="">
                                      <p:cBhvr>
                                        <p:cTn id="159" dur="1000" fill="hold"/>
                                        <p:tgtEl>
                                          <p:spTgt spid="514"/>
                                        </p:tgtEl>
                                        <p:attrNameLst>
                                          <p:attrName>ppt_x</p:attrName>
                                          <p:attrName>ppt_y</p:attrName>
                                        </p:attrNameLst>
                                      </p:cBhvr>
                                    </p:animMotion>
                                  </p:childTnLst>
                                </p:cTn>
                              </p:par>
                              <p:par>
                                <p:cTn id="160" presetID="10" presetClass="entr" presetSubtype="0" accel="50000" decel="50000" fill="hold" nodeType="withEffect">
                                  <p:stCondLst>
                                    <p:cond delay="1460"/>
                                  </p:stCondLst>
                                  <p:childTnLst>
                                    <p:set>
                                      <p:cBhvr>
                                        <p:cTn id="161" dur="1" fill="hold">
                                          <p:stCondLst>
                                            <p:cond delay="0"/>
                                          </p:stCondLst>
                                        </p:cTn>
                                        <p:tgtEl>
                                          <p:spTgt spid="516"/>
                                        </p:tgtEl>
                                        <p:attrNameLst>
                                          <p:attrName>style.visibility</p:attrName>
                                        </p:attrNameLst>
                                      </p:cBhvr>
                                      <p:to>
                                        <p:strVal val="visible"/>
                                      </p:to>
                                    </p:set>
                                    <p:animEffect transition="in" filter="fade">
                                      <p:cBhvr>
                                        <p:cTn id="162" dur="1000"/>
                                        <p:tgtEl>
                                          <p:spTgt spid="516"/>
                                        </p:tgtEl>
                                      </p:cBhvr>
                                    </p:animEffect>
                                  </p:childTnLst>
                                </p:cTn>
                              </p:par>
                              <p:par>
                                <p:cTn id="163" presetID="35" presetClass="path" presetSubtype="0" accel="50000" decel="50000" fill="hold" nodeType="withEffect">
                                  <p:stCondLst>
                                    <p:cond delay="1460"/>
                                  </p:stCondLst>
                                  <p:childTnLst>
                                    <p:animMotion origin="layout" path="M 0.026041666 3.447356E-06 L 0 3.447356E-06 E" pathEditMode="relative" ptsTypes="">
                                      <p:cBhvr>
                                        <p:cTn id="164" dur="1000" fill="hold"/>
                                        <p:tgtEl>
                                          <p:spTgt spid="516"/>
                                        </p:tgtEl>
                                        <p:attrNameLst>
                                          <p:attrName>ppt_x</p:attrName>
                                          <p:attrName>ppt_y</p:attrName>
                                        </p:attrNameLst>
                                      </p:cBhvr>
                                    </p:animMotion>
                                  </p:childTnLst>
                                </p:cTn>
                              </p:par>
                              <p:par>
                                <p:cTn id="165" presetID="10" presetClass="entr" presetSubtype="0" accel="50000" decel="50000" fill="hold" nodeType="withEffect">
                                  <p:stCondLst>
                                    <p:cond delay="1460"/>
                                  </p:stCondLst>
                                  <p:childTnLst>
                                    <p:set>
                                      <p:cBhvr>
                                        <p:cTn id="166" dur="1" fill="hold">
                                          <p:stCondLst>
                                            <p:cond delay="0"/>
                                          </p:stCondLst>
                                        </p:cTn>
                                        <p:tgtEl>
                                          <p:spTgt spid="518"/>
                                        </p:tgtEl>
                                        <p:attrNameLst>
                                          <p:attrName>style.visibility</p:attrName>
                                        </p:attrNameLst>
                                      </p:cBhvr>
                                      <p:to>
                                        <p:strVal val="visible"/>
                                      </p:to>
                                    </p:set>
                                    <p:animEffect transition="in" filter="fade">
                                      <p:cBhvr>
                                        <p:cTn id="167" dur="1000"/>
                                        <p:tgtEl>
                                          <p:spTgt spid="518"/>
                                        </p:tgtEl>
                                      </p:cBhvr>
                                    </p:animEffect>
                                  </p:childTnLst>
                                </p:cTn>
                              </p:par>
                              <p:par>
                                <p:cTn id="168" presetID="35" presetClass="path" presetSubtype="0" accel="50000" decel="50000" fill="hold" nodeType="withEffect">
                                  <p:stCondLst>
                                    <p:cond delay="1460"/>
                                  </p:stCondLst>
                                  <p:childTnLst>
                                    <p:animMotion origin="layout" path="M 0.026041666 -3.447356E-06 L 0 -3.447356E-06 E" pathEditMode="relative" ptsTypes="">
                                      <p:cBhvr>
                                        <p:cTn id="169" dur="1000" fill="hold"/>
                                        <p:tgtEl>
                                          <p:spTgt spid="518"/>
                                        </p:tgtEl>
                                        <p:attrNameLst>
                                          <p:attrName>ppt_x</p:attrName>
                                          <p:attrName>ppt_y</p:attrName>
                                        </p:attrNameLst>
                                      </p:cBhvr>
                                    </p:animMotion>
                                  </p:childTnLst>
                                </p:cTn>
                              </p:par>
                              <p:par>
                                <p:cTn id="170" presetID="10" presetClass="entr" presetSubtype="0" accel="50000" decel="50000" fill="hold" nodeType="withEffect">
                                  <p:stCondLst>
                                    <p:cond delay="1560"/>
                                  </p:stCondLst>
                                  <p:childTnLst>
                                    <p:set>
                                      <p:cBhvr>
                                        <p:cTn id="171" dur="1" fill="hold">
                                          <p:stCondLst>
                                            <p:cond delay="0"/>
                                          </p:stCondLst>
                                        </p:cTn>
                                        <p:tgtEl>
                                          <p:spTgt spid="520"/>
                                        </p:tgtEl>
                                        <p:attrNameLst>
                                          <p:attrName>style.visibility</p:attrName>
                                        </p:attrNameLst>
                                      </p:cBhvr>
                                      <p:to>
                                        <p:strVal val="visible"/>
                                      </p:to>
                                    </p:set>
                                    <p:animEffect transition="in" filter="fade">
                                      <p:cBhvr>
                                        <p:cTn id="172" dur="1000"/>
                                        <p:tgtEl>
                                          <p:spTgt spid="520"/>
                                        </p:tgtEl>
                                      </p:cBhvr>
                                    </p:animEffect>
                                  </p:childTnLst>
                                </p:cTn>
                              </p:par>
                              <p:par>
                                <p:cTn id="173" presetID="35" presetClass="path" presetSubtype="0" accel="50000" decel="50000" fill="hold" nodeType="withEffect">
                                  <p:stCondLst>
                                    <p:cond delay="1560"/>
                                  </p:stCondLst>
                                  <p:childTnLst>
                                    <p:animMotion origin="layout" path="M 0.026041666 0 L 0 0 E" pathEditMode="relative" ptsTypes="">
                                      <p:cBhvr>
                                        <p:cTn id="174" dur="1000" fill="hold"/>
                                        <p:tgtEl>
                                          <p:spTgt spid="520"/>
                                        </p:tgtEl>
                                        <p:attrNameLst>
                                          <p:attrName>ppt_x</p:attrName>
                                          <p:attrName>ppt_y</p:attrName>
                                        </p:attrNameLst>
                                      </p:cBhvr>
                                    </p:animMotion>
                                  </p:childTnLst>
                                </p:cTn>
                              </p:par>
                              <p:par>
                                <p:cTn id="175" presetID="10" presetClass="entr" presetSubtype="0" accel="50000" decel="50000" fill="hold" nodeType="withEffect">
                                  <p:stCondLst>
                                    <p:cond delay="1560"/>
                                  </p:stCondLst>
                                  <p:childTnLst>
                                    <p:set>
                                      <p:cBhvr>
                                        <p:cTn id="176" dur="1" fill="hold">
                                          <p:stCondLst>
                                            <p:cond delay="0"/>
                                          </p:stCondLst>
                                        </p:cTn>
                                        <p:tgtEl>
                                          <p:spTgt spid="522"/>
                                        </p:tgtEl>
                                        <p:attrNameLst>
                                          <p:attrName>style.visibility</p:attrName>
                                        </p:attrNameLst>
                                      </p:cBhvr>
                                      <p:to>
                                        <p:strVal val="visible"/>
                                      </p:to>
                                    </p:set>
                                    <p:animEffect transition="in" filter="fade">
                                      <p:cBhvr>
                                        <p:cTn id="177" dur="1000"/>
                                        <p:tgtEl>
                                          <p:spTgt spid="522"/>
                                        </p:tgtEl>
                                      </p:cBhvr>
                                    </p:animEffect>
                                  </p:childTnLst>
                                </p:cTn>
                              </p:par>
                              <p:par>
                                <p:cTn id="178" presetID="35" presetClass="path" presetSubtype="0" accel="50000" decel="50000" fill="hold" nodeType="withEffect">
                                  <p:stCondLst>
                                    <p:cond delay="1560"/>
                                  </p:stCondLst>
                                  <p:childTnLst>
                                    <p:animMotion origin="layout" path="M 0.026041666 -2.8822158E-06 L 0 -2.8822158E-06 E" pathEditMode="relative" ptsTypes="">
                                      <p:cBhvr>
                                        <p:cTn id="179" dur="1000" fill="hold"/>
                                        <p:tgtEl>
                                          <p:spTgt spid="522"/>
                                        </p:tgtEl>
                                        <p:attrNameLst>
                                          <p:attrName>ppt_x</p:attrName>
                                          <p:attrName>ppt_y</p:attrName>
                                        </p:attrNameLst>
                                      </p:cBhvr>
                                    </p:animMotion>
                                  </p:childTnLst>
                                </p:cTn>
                              </p:par>
                              <p:par>
                                <p:cTn id="180" presetID="10" presetClass="entr" presetSubtype="0" accel="50000" decel="50000" fill="hold" nodeType="withEffect">
                                  <p:stCondLst>
                                    <p:cond delay="1560"/>
                                  </p:stCondLst>
                                  <p:childTnLst>
                                    <p:set>
                                      <p:cBhvr>
                                        <p:cTn id="181" dur="1" fill="hold">
                                          <p:stCondLst>
                                            <p:cond delay="0"/>
                                          </p:stCondLst>
                                        </p:cTn>
                                        <p:tgtEl>
                                          <p:spTgt spid="524"/>
                                        </p:tgtEl>
                                        <p:attrNameLst>
                                          <p:attrName>style.visibility</p:attrName>
                                        </p:attrNameLst>
                                      </p:cBhvr>
                                      <p:to>
                                        <p:strVal val="visible"/>
                                      </p:to>
                                    </p:set>
                                    <p:animEffect transition="in" filter="fade">
                                      <p:cBhvr>
                                        <p:cTn id="182" dur="1000"/>
                                        <p:tgtEl>
                                          <p:spTgt spid="524"/>
                                        </p:tgtEl>
                                      </p:cBhvr>
                                    </p:animEffect>
                                  </p:childTnLst>
                                </p:cTn>
                              </p:par>
                              <p:par>
                                <p:cTn id="183" presetID="35" presetClass="path" presetSubtype="0" accel="50000" decel="50000" fill="hold" nodeType="withEffect">
                                  <p:stCondLst>
                                    <p:cond delay="1560"/>
                                  </p:stCondLst>
                                  <p:childTnLst>
                                    <p:animMotion origin="layout" path="M 0.026041666 -2.8822158E-06 L 0 -2.8822158E-06 E" pathEditMode="relative" ptsTypes="">
                                      <p:cBhvr>
                                        <p:cTn id="184" dur="1000" fill="hold"/>
                                        <p:tgtEl>
                                          <p:spTgt spid="524"/>
                                        </p:tgtEl>
                                        <p:attrNameLst>
                                          <p:attrName>ppt_x</p:attrName>
                                          <p:attrName>ppt_y</p:attrName>
                                        </p:attrNameLst>
                                      </p:cBhvr>
                                    </p:animMotion>
                                  </p:childTnLst>
                                </p:cTn>
                              </p:par>
                              <p:par>
                                <p:cTn id="185" presetID="10" presetClass="entr" presetSubtype="0" accel="50000" decel="50000" fill="hold" nodeType="withEffect">
                                  <p:stCondLst>
                                    <p:cond delay="1560"/>
                                  </p:stCondLst>
                                  <p:childTnLst>
                                    <p:set>
                                      <p:cBhvr>
                                        <p:cTn id="186" dur="1" fill="hold">
                                          <p:stCondLst>
                                            <p:cond delay="0"/>
                                          </p:stCondLst>
                                        </p:cTn>
                                        <p:tgtEl>
                                          <p:spTgt spid="526"/>
                                        </p:tgtEl>
                                        <p:attrNameLst>
                                          <p:attrName>style.visibility</p:attrName>
                                        </p:attrNameLst>
                                      </p:cBhvr>
                                      <p:to>
                                        <p:strVal val="visible"/>
                                      </p:to>
                                    </p:set>
                                    <p:animEffect transition="in" filter="fade">
                                      <p:cBhvr>
                                        <p:cTn id="187" dur="1000"/>
                                        <p:tgtEl>
                                          <p:spTgt spid="526"/>
                                        </p:tgtEl>
                                      </p:cBhvr>
                                    </p:animEffect>
                                  </p:childTnLst>
                                </p:cTn>
                              </p:par>
                              <p:par>
                                <p:cTn id="188" presetID="35" presetClass="path" presetSubtype="0" accel="50000" decel="50000" fill="hold" nodeType="withEffect">
                                  <p:stCondLst>
                                    <p:cond delay="1560"/>
                                  </p:stCondLst>
                                  <p:childTnLst>
                                    <p:animMotion origin="layout" path="M 0.026041666 -2.8822158E-06 L 0 -2.8822158E-06 E" pathEditMode="relative" ptsTypes="">
                                      <p:cBhvr>
                                        <p:cTn id="189" dur="1000" fill="hold"/>
                                        <p:tgtEl>
                                          <p:spTgt spid="526"/>
                                        </p:tgtEl>
                                        <p:attrNameLst>
                                          <p:attrName>ppt_x</p:attrName>
                                          <p:attrName>ppt_y</p:attrName>
                                        </p:attrNameLst>
                                      </p:cBhvr>
                                    </p:animMotion>
                                  </p:childTnLst>
                                </p:cTn>
                              </p:par>
                              <p:par>
                                <p:cTn id="190" presetID="10" presetClass="entr" presetSubtype="0" accel="50000" decel="50000" fill="hold" nodeType="withEffect">
                                  <p:stCondLst>
                                    <p:cond delay="1560"/>
                                  </p:stCondLst>
                                  <p:childTnLst>
                                    <p:set>
                                      <p:cBhvr>
                                        <p:cTn id="191" dur="1" fill="hold">
                                          <p:stCondLst>
                                            <p:cond delay="0"/>
                                          </p:stCondLst>
                                        </p:cTn>
                                        <p:tgtEl>
                                          <p:spTgt spid="528"/>
                                        </p:tgtEl>
                                        <p:attrNameLst>
                                          <p:attrName>style.visibility</p:attrName>
                                        </p:attrNameLst>
                                      </p:cBhvr>
                                      <p:to>
                                        <p:strVal val="visible"/>
                                      </p:to>
                                    </p:set>
                                    <p:animEffect transition="in" filter="fade">
                                      <p:cBhvr>
                                        <p:cTn id="192" dur="1000"/>
                                        <p:tgtEl>
                                          <p:spTgt spid="528"/>
                                        </p:tgtEl>
                                      </p:cBhvr>
                                    </p:animEffect>
                                  </p:childTnLst>
                                </p:cTn>
                              </p:par>
                              <p:par>
                                <p:cTn id="193" presetID="35" presetClass="path" presetSubtype="0" accel="50000" decel="50000" fill="hold" nodeType="withEffect">
                                  <p:stCondLst>
                                    <p:cond delay="1560"/>
                                  </p:stCondLst>
                                  <p:childTnLst>
                                    <p:animMotion origin="layout" path="M 0.026041666 -2.8822158E-06 L 0 -2.8822158E-06 E" pathEditMode="relative" ptsTypes="">
                                      <p:cBhvr>
                                        <p:cTn id="194" dur="1000" fill="hold"/>
                                        <p:tgtEl>
                                          <p:spTgt spid="528"/>
                                        </p:tgtEl>
                                        <p:attrNameLst>
                                          <p:attrName>ppt_x</p:attrName>
                                          <p:attrName>ppt_y</p:attrName>
                                        </p:attrNameLst>
                                      </p:cBhvr>
                                    </p:animMotion>
                                  </p:childTnLst>
                                </p:cTn>
                              </p:par>
                              <p:par>
                                <p:cTn id="195" presetID="10" presetClass="entr" presetSubtype="0" accel="50000" decel="50000" fill="hold" nodeType="withEffect">
                                  <p:stCondLst>
                                    <p:cond delay="300"/>
                                  </p:stCondLst>
                                  <p:childTnLst>
                                    <p:set>
                                      <p:cBhvr>
                                        <p:cTn id="196" dur="1" fill="hold">
                                          <p:stCondLst>
                                            <p:cond delay="0"/>
                                          </p:stCondLst>
                                        </p:cTn>
                                        <p:tgtEl>
                                          <p:spTgt spid="530"/>
                                        </p:tgtEl>
                                        <p:attrNameLst>
                                          <p:attrName>style.visibility</p:attrName>
                                        </p:attrNameLst>
                                      </p:cBhvr>
                                      <p:to>
                                        <p:strVal val="visible"/>
                                      </p:to>
                                    </p:set>
                                    <p:animEffect transition="in" filter="fade">
                                      <p:cBhvr>
                                        <p:cTn id="197" dur="1000"/>
                                        <p:tgtEl>
                                          <p:spTgt spid="530"/>
                                        </p:tgtEl>
                                      </p:cBhvr>
                                    </p:animEffect>
                                  </p:childTnLst>
                                </p:cTn>
                              </p:par>
                              <p:par>
                                <p:cTn id="198" presetID="35" presetClass="path" presetSubtype="0" accel="50000" decel="50000" fill="hold" nodeType="withEffect">
                                  <p:stCondLst>
                                    <p:cond delay="300"/>
                                  </p:stCondLst>
                                  <p:childTnLst>
                                    <p:animMotion origin="layout" path="M 0.026041666 0 L 0 0 E" pathEditMode="relative" ptsTypes="">
                                      <p:cBhvr>
                                        <p:cTn id="199" dur="1000" fill="hold"/>
                                        <p:tgtEl>
                                          <p:spTgt spid="530"/>
                                        </p:tgtEl>
                                        <p:attrNameLst>
                                          <p:attrName>ppt_x</p:attrName>
                                          <p:attrName>ppt_y</p:attrName>
                                        </p:attrNameLst>
                                      </p:cBhvr>
                                    </p:animMotion>
                                  </p:childTnLst>
                                </p:cTn>
                              </p:par>
                              <p:par>
                                <p:cTn id="200" presetID="10" presetClass="entr" presetSubtype="0" accel="50000" decel="50000" fill="hold" nodeType="withEffect">
                                  <p:stCondLst>
                                    <p:cond delay="500"/>
                                  </p:stCondLst>
                                  <p:childTnLst>
                                    <p:set>
                                      <p:cBhvr>
                                        <p:cTn id="201" dur="1" fill="hold">
                                          <p:stCondLst>
                                            <p:cond delay="0"/>
                                          </p:stCondLst>
                                        </p:cTn>
                                        <p:tgtEl>
                                          <p:spTgt spid="532"/>
                                        </p:tgtEl>
                                        <p:attrNameLst>
                                          <p:attrName>style.visibility</p:attrName>
                                        </p:attrNameLst>
                                      </p:cBhvr>
                                      <p:to>
                                        <p:strVal val="visible"/>
                                      </p:to>
                                    </p:set>
                                    <p:animEffect transition="in" filter="fade">
                                      <p:cBhvr>
                                        <p:cTn id="202" dur="1000"/>
                                        <p:tgtEl>
                                          <p:spTgt spid="532"/>
                                        </p:tgtEl>
                                      </p:cBhvr>
                                    </p:animEffect>
                                  </p:childTnLst>
                                </p:cTn>
                              </p:par>
                              <p:par>
                                <p:cTn id="203" presetID="35" presetClass="path" presetSubtype="0" accel="50000" decel="50000" fill="hold" nodeType="withEffect">
                                  <p:stCondLst>
                                    <p:cond delay="500"/>
                                  </p:stCondLst>
                                  <p:childTnLst>
                                    <p:animMotion origin="layout" path="M 0.026041666 0 L 0 0 E" pathEditMode="relative" ptsTypes="">
                                      <p:cBhvr>
                                        <p:cTn id="204" dur="1000" fill="hold"/>
                                        <p:tgtEl>
                                          <p:spTgt spid="5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0"/>
      <p:bldP spid="456" grpId="0"/>
      <p:bldP spid="458" grpId="0"/>
      <p:bldP spid="460" grpId="0"/>
      <p:bldP spid="462" grpId="0"/>
      <p:bldP spid="464" grpId="0"/>
      <p:bldP spid="466" grpId="0"/>
      <p:bldP spid="468" grpId="0"/>
      <p:bldP spid="470" grpId="0"/>
      <p:bldP spid="472" grpId="0"/>
      <p:bldP spid="474" grpId="0"/>
      <p:bldP spid="476" grpId="0"/>
      <p:bldP spid="478" grpId="0"/>
      <p:bldP spid="480" grpId="0"/>
      <p:bldP spid="482" grpId="0"/>
      <p:bldP spid="484" grpId="0"/>
      <p:bldP spid="486" grpId="0"/>
      <p:bldP spid="488" grpId="0"/>
      <p:bldP spid="490" grpId="0"/>
      <p:bldP spid="492" grpId="0"/>
      <p:bldP spid="494" grpId="0"/>
      <p:bldP spid="496" grpId="0"/>
      <p:bldP spid="498" grpId="0"/>
      <p:bldP spid="500" grpId="0"/>
      <p:bldP spid="502" grpId="0"/>
      <p:bldP spid="504" grpId="0"/>
      <p:bldP spid="506" grpId="0"/>
      <p:bldP spid="508" grpId="0"/>
      <p:bldP spid="510" grpId="0"/>
      <p:bldP spid="512" grpId="0"/>
      <p:bldP spid="514" grpId="0"/>
      <p:bldP spid="516" grpId="0"/>
      <p:bldP spid="518" grpId="0"/>
      <p:bldP spid="520" grpId="0"/>
      <p:bldP spid="522" grpId="0"/>
      <p:bldP spid="524" grpId="0"/>
      <p:bldP spid="526" grpId="0"/>
      <p:bldP spid="528" grpId="0"/>
      <p:bldP spid="530" grpId="0"/>
      <p:bldP spid="5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537" name="svg">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extLst>
              <a:ext uri="{FD8297A7-FF5F-452C-B694-D1D23D8B406B}">
                <asvg:svgBlip xmlns:asvg="http://schemas.microsoft.com/office/drawing/2016/SVG/main" xmlns:p14="http://schemas.microsoft.com/office/powerpoint/2010/main" xmlns:a14="http://schemas.microsoft.com/office/drawing/2010/main" xmlns:a16="http://schemas.microsoft.com/office/drawing/2014/main" xmlns="" r:embed="rId171"/>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0" y="0"/>
            <a:ext cx="18288000" cy="10287000"/>
          </a:xfrm>
          <a:prstGeom prst="rect">
            <a:avLst/>
          </a:prstGeom>
        </p:spPr>
      </p:pic>
      <p:pic>
        <p:nvPicPr>
          <p:cNvPr id="53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72">
            <a:alphaModFix/>
          </a:blip>
          <a:stretch/>
        </p:blipFill>
        <p:spPr>
          <a:xfrm>
            <a:off x="571202" y="6857703"/>
            <a:ext cx="5429250" cy="2857500"/>
          </a:xfrm>
          <a:prstGeom prst="rect">
            <a:avLst/>
          </a:prstGeom>
        </p:spPr>
      </p:pic>
      <p:sp>
        <p:nvSpPr>
          <p:cNvPr id="539" name="Primary Heading-0">
            <a:extLst>
              <a:ext uri="{FF2B5EF4-FFF2-40B4-BE49-F238E27FC236}">
                <a16:creationId xmlns:a16="http://schemas.microsoft.com/office/drawing/2014/main" id="{111B4A49-B930-4A89-A1CD-6CA2B3D95AED}"/>
              </a:ext>
            </a:extLst>
          </p:cNvPr>
          <p:cNvSpPr txBox="1"/>
          <p:nvPr/>
        </p:nvSpPr>
        <p:spPr>
          <a:xfrm>
            <a:off x="571310" y="7661815"/>
            <a:ext cx="5462588"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Listening Phase</a:t>
            </a:r>
          </a:p>
        </p:txBody>
      </p:sp>
      <p:sp>
        <p:nvSpPr>
          <p:cNvPr id="540" name="Description of a primary heading-0">
            <a:extLst>
              <a:ext uri="{FF2B5EF4-FFF2-40B4-BE49-F238E27FC236}">
                <a16:creationId xmlns:a16="http://schemas.microsoft.com/office/drawing/2014/main" id="{111B4A49-B930-4A89-A1CD-6CA2B3D95AED}"/>
              </a:ext>
            </a:extLst>
          </p:cNvPr>
          <p:cNvSpPr txBox="1"/>
          <p:nvPr/>
        </p:nvSpPr>
        <p:spPr>
          <a:xfrm>
            <a:off x="571310" y="8198168"/>
            <a:ext cx="5462588" cy="72390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Focus on </a:t>
            </a:r>
            <a:r>
              <a:rPr lang="en-US" sz="1800" b="1" spc="-18" dirty="0">
                <a:solidFill>
                  <a:srgbClr val="E6E6E6"/>
                </a:solidFill>
                <a:latin typeface="Open Sans" panose="00000700000000000000" pitchFamily="2" charset="0"/>
              </a:rPr>
              <a:t>relationship building</a:t>
            </a:r>
            <a:r>
              <a:rPr lang="en-US" sz="1800" spc="-18" dirty="0">
                <a:solidFill>
                  <a:srgbClr val="E6E6E6"/>
                </a:solidFill>
                <a:latin typeface="Open Sans" panose="00000700000000000000" pitchFamily="2" charset="0"/>
              </a:rPr>
              <a:t> and aligning with </a:t>
            </a:r>
            <a:r>
              <a:rPr lang="en-US" sz="1800" b="1" spc="-18" dirty="0">
                <a:solidFill>
                  <a:srgbClr val="E6E6E6"/>
                </a:solidFill>
                <a:latin typeface="Open Sans" panose="00000700000000000000" pitchFamily="2" charset="0"/>
              </a:rPr>
              <a:t>stakeholders</a:t>
            </a:r>
            <a:r>
              <a:rPr lang="en-US" sz="1800" spc="-18" dirty="0">
                <a:solidFill>
                  <a:srgbClr val="E6E6E6"/>
                </a:solidFill>
                <a:latin typeface="Open Sans" panose="00000700000000000000" pitchFamily="2" charset="0"/>
              </a:rPr>
              <a:t>.</a:t>
            </a:r>
          </a:p>
        </p:txBody>
      </p:sp>
      <p:pic>
        <p:nvPicPr>
          <p:cNvPr id="541"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72">
            <a:alphaModFix/>
          </a:blip>
          <a:stretch/>
        </p:blipFill>
        <p:spPr>
          <a:xfrm>
            <a:off x="6429184" y="5829110"/>
            <a:ext cx="5429250" cy="2857500"/>
          </a:xfrm>
          <a:prstGeom prst="rect">
            <a:avLst/>
          </a:prstGeom>
        </p:spPr>
      </p:pic>
      <p:sp>
        <p:nvSpPr>
          <p:cNvPr id="542" name="Primary Heading-1">
            <a:extLst>
              <a:ext uri="{FF2B5EF4-FFF2-40B4-BE49-F238E27FC236}">
                <a16:creationId xmlns:a16="http://schemas.microsoft.com/office/drawing/2014/main" id="{111B4A49-B930-4A89-A1CD-6CA2B3D95AED}"/>
              </a:ext>
            </a:extLst>
          </p:cNvPr>
          <p:cNvSpPr txBox="1"/>
          <p:nvPr/>
        </p:nvSpPr>
        <p:spPr>
          <a:xfrm>
            <a:off x="6540532" y="6811423"/>
            <a:ext cx="5243512"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Pilot Programs</a:t>
            </a:r>
          </a:p>
        </p:txBody>
      </p:sp>
      <p:sp>
        <p:nvSpPr>
          <p:cNvPr id="543" name="Description of a primary heading-1">
            <a:extLst>
              <a:ext uri="{FF2B5EF4-FFF2-40B4-BE49-F238E27FC236}">
                <a16:creationId xmlns:a16="http://schemas.microsoft.com/office/drawing/2014/main" id="{111B4A49-B930-4A89-A1CD-6CA2B3D95AED}"/>
              </a:ext>
            </a:extLst>
          </p:cNvPr>
          <p:cNvSpPr txBox="1"/>
          <p:nvPr/>
        </p:nvSpPr>
        <p:spPr>
          <a:xfrm>
            <a:off x="6540532" y="7347776"/>
            <a:ext cx="5243512"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Implement early </a:t>
            </a:r>
            <a:r>
              <a:rPr lang="en-US" sz="1800" b="1" spc="-18" dirty="0">
                <a:solidFill>
                  <a:srgbClr val="E6E6E6"/>
                </a:solidFill>
                <a:latin typeface="Open Sans" panose="00000700000000000000" pitchFamily="2" charset="0"/>
              </a:rPr>
              <a:t>wins</a:t>
            </a:r>
            <a:r>
              <a:rPr lang="en-US" sz="1800" spc="-18" dirty="0">
                <a:solidFill>
                  <a:srgbClr val="E6E6E6"/>
                </a:solidFill>
                <a:latin typeface="Open Sans" panose="00000700000000000000" pitchFamily="2" charset="0"/>
              </a:rPr>
              <a:t> and initiate new </a:t>
            </a:r>
            <a:r>
              <a:rPr lang="en-US" sz="1800" b="1" spc="-18" dirty="0">
                <a:solidFill>
                  <a:srgbClr val="E6E6E6"/>
                </a:solidFill>
                <a:latin typeface="Open Sans" panose="00000700000000000000" pitchFamily="2" charset="0"/>
              </a:rPr>
              <a:t>programs</a:t>
            </a:r>
            <a:r>
              <a:rPr lang="en-US" sz="1800" spc="-18" dirty="0">
                <a:solidFill>
                  <a:srgbClr val="E6E6E6"/>
                </a:solidFill>
                <a:latin typeface="Open Sans" panose="00000700000000000000" pitchFamily="2" charset="0"/>
              </a:rPr>
              <a:t>.</a:t>
            </a:r>
          </a:p>
        </p:txBody>
      </p:sp>
      <p:pic>
        <p:nvPicPr>
          <p:cNvPr id="54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172">
            <a:alphaModFix/>
          </a:blip>
          <a:stretch/>
        </p:blipFill>
        <p:spPr>
          <a:xfrm>
            <a:off x="12287250" y="5200460"/>
            <a:ext cx="5429250" cy="2857500"/>
          </a:xfrm>
          <a:prstGeom prst="rect">
            <a:avLst/>
          </a:prstGeom>
        </p:spPr>
      </p:pic>
      <p:sp>
        <p:nvSpPr>
          <p:cNvPr id="545" name="Primary Heading-2">
            <a:extLst>
              <a:ext uri="{FF2B5EF4-FFF2-40B4-BE49-F238E27FC236}">
                <a16:creationId xmlns:a16="http://schemas.microsoft.com/office/drawing/2014/main" id="{111B4A49-B930-4A89-A1CD-6CA2B3D95AED}"/>
              </a:ext>
            </a:extLst>
          </p:cNvPr>
          <p:cNvSpPr txBox="1"/>
          <p:nvPr/>
        </p:nvSpPr>
        <p:spPr>
          <a:xfrm>
            <a:off x="12471654" y="6182773"/>
            <a:ext cx="5091112" cy="390525"/>
          </a:xfrm>
          <a:prstGeom prst="rect">
            <a:avLst/>
          </a:prstGeom>
          <a:noFill/>
        </p:spPr>
        <p:txBody>
          <a:bodyPr vertOverflow="clip" horzOverflow="clip" wrap="square" lIns="0" tIns="0" rIns="0" bIns="0" rtlCol="0" anchor="t">
            <a:spAutoFit/>
          </a:bodyPr>
          <a:lstStyle/>
          <a:p>
            <a:pPr algn="ctr">
              <a:lnSpc>
                <a:spcPts val="3024"/>
              </a:lnSpc>
            </a:pPr>
            <a:r>
              <a:rPr lang="en-US" sz="2100" b="1" spc="-74" dirty="0">
                <a:solidFill>
                  <a:srgbClr val="FFFFFF">
                    <a:alpha val="100000"/>
                  </a:srgbClr>
                </a:solidFill>
                <a:latin typeface="Montserrat" panose="00000700000000000000" pitchFamily="2" charset="0"/>
              </a:rPr>
              <a:t>Systematize Growth</a:t>
            </a:r>
          </a:p>
        </p:txBody>
      </p:sp>
      <p:sp>
        <p:nvSpPr>
          <p:cNvPr id="546" name="Description of a primary heading-2">
            <a:extLst>
              <a:ext uri="{FF2B5EF4-FFF2-40B4-BE49-F238E27FC236}">
                <a16:creationId xmlns:a16="http://schemas.microsoft.com/office/drawing/2014/main" id="{111B4A49-B930-4A89-A1CD-6CA2B3D95AED}"/>
              </a:ext>
            </a:extLst>
          </p:cNvPr>
          <p:cNvSpPr txBox="1"/>
          <p:nvPr/>
        </p:nvSpPr>
        <p:spPr>
          <a:xfrm>
            <a:off x="12471654" y="6719126"/>
            <a:ext cx="5091112"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Establish structures for </a:t>
            </a:r>
            <a:r>
              <a:rPr lang="en-US" sz="1800" b="1" spc="-18" dirty="0">
                <a:solidFill>
                  <a:srgbClr val="E6E6E6"/>
                </a:solidFill>
                <a:latin typeface="Open Sans" panose="00000700000000000000" pitchFamily="2" charset="0"/>
              </a:rPr>
              <a:t>innovation</a:t>
            </a:r>
            <a:r>
              <a:rPr lang="en-US" sz="1800" spc="-18" dirty="0">
                <a:solidFill>
                  <a:srgbClr val="E6E6E6"/>
                </a:solidFill>
                <a:latin typeface="Open Sans" panose="00000700000000000000" pitchFamily="2" charset="0"/>
              </a:rPr>
              <a:t> and </a:t>
            </a:r>
            <a:r>
              <a:rPr lang="en-US" sz="1800" b="1" spc="-18" dirty="0">
                <a:solidFill>
                  <a:srgbClr val="E6E6E6"/>
                </a:solidFill>
                <a:latin typeface="Open Sans" panose="00000700000000000000" pitchFamily="2" charset="0"/>
              </a:rPr>
              <a:t>growth</a:t>
            </a:r>
            <a:r>
              <a:rPr lang="en-US" sz="1800" spc="-18" dirty="0">
                <a:solidFill>
                  <a:srgbClr val="E6E6E6"/>
                </a:solidFill>
                <a:latin typeface="Open Sans" panose="00000700000000000000" pitchFamily="2" charset="0"/>
              </a:rPr>
              <a:t>.</a:t>
            </a:r>
          </a:p>
        </p:txBody>
      </p:sp>
      <p:sp>
        <p:nvSpPr>
          <p:cNvPr id="547" name="Title 3">
            <a:extLst>
              <a:ext uri="{FF2B5EF4-FFF2-40B4-BE49-F238E27FC236}">
                <a16:creationId xmlns:a16="http://schemas.microsoft.com/office/drawing/2014/main" id="{111B4A49-B930-4A89-A1CD-6CA2B3D95AED}"/>
              </a:ext>
            </a:extLst>
          </p:cNvPr>
          <p:cNvSpPr txBox="1"/>
          <p:nvPr/>
        </p:nvSpPr>
        <p:spPr>
          <a:xfrm>
            <a:off x="571500" y="533400"/>
            <a:ext cx="9291638" cy="704850"/>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Strategic 30-60-90 Day Action Plan</a:t>
            </a:r>
          </a:p>
        </p:txBody>
      </p:sp>
      <p:sp>
        <p:nvSpPr>
          <p:cNvPr id="549" name="SubTitle">
            <a:extLst>
              <a:ext uri="{FF2B5EF4-FFF2-40B4-BE49-F238E27FC236}">
                <a16:creationId xmlns:a16="http://schemas.microsoft.com/office/drawing/2014/main" id="{111B4A49-B930-4A89-A1CD-6CA2B3D95AED}"/>
              </a:ext>
            </a:extLst>
          </p:cNvPr>
          <p:cNvSpPr txBox="1"/>
          <p:nvPr/>
        </p:nvSpPr>
        <p:spPr>
          <a:xfrm>
            <a:off x="571500" y="1295400"/>
            <a:ext cx="9291638" cy="352425"/>
          </a:xfrm>
          <a:prstGeom prst="rect">
            <a:avLst/>
          </a:prstGeom>
          <a:noFill/>
        </p:spPr>
        <p:txBody>
          <a:bodyPr vertOverflow="clip" horzOverflow="clip" wrap="square" lIns="0" tIns="0" rIns="0" bIns="0" rtlCol="0" anchor="t">
            <a:spAutoFit/>
          </a:bodyPr>
          <a:lstStyle/>
          <a:p>
            <a:pPr algn="l">
              <a:lnSpc>
                <a:spcPts val="2640"/>
              </a:lnSpc>
            </a:pPr>
            <a:r>
              <a:rPr lang="en-US" sz="1650" spc="-16" dirty="0">
                <a:solidFill>
                  <a:srgbClr val="E6E6E6">
                    <a:alpha val="100000"/>
                  </a:srgbClr>
                </a:solidFill>
                <a:latin typeface="Open Sans" panose="00000700000000000000" pitchFamily="2" charset="0"/>
              </a:rPr>
              <a:t>A structured approach to build relationships and drive early wins for Touch Football Australia</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500"/>
                                        <p:tgtEl>
                                          <p:spTgt spid="537"/>
                                        </p:tgtEl>
                                      </p:cBhvr>
                                    </p:animEffect>
                                  </p:childTnLst>
                                </p:cTn>
                              </p:par>
                              <p:par>
                                <p:cTn id="8" presetID="10" presetClass="entr" presetSubtype="0" accel="50000" decel="50000" fill="hold" nodeType="withEffect">
                                  <p:stCondLst>
                                    <p:cond delay="1000"/>
                                  </p:stCondLst>
                                  <p:childTnLst>
                                    <p:set>
                                      <p:cBhvr>
                                        <p:cTn id="9" dur="1" fill="hold">
                                          <p:stCondLst>
                                            <p:cond delay="0"/>
                                          </p:stCondLst>
                                        </p:cTn>
                                        <p:tgtEl>
                                          <p:spTgt spid="538"/>
                                        </p:tgtEl>
                                        <p:attrNameLst>
                                          <p:attrName>style.visibility</p:attrName>
                                        </p:attrNameLst>
                                      </p:cBhvr>
                                      <p:to>
                                        <p:strVal val="visible"/>
                                      </p:to>
                                    </p:set>
                                    <p:animEffect transition="in" filter="fade">
                                      <p:cBhvr>
                                        <p:cTn id="10" dur="1000"/>
                                        <p:tgtEl>
                                          <p:spTgt spid="538"/>
                                        </p:tgtEl>
                                      </p:cBhvr>
                                    </p:animEffect>
                                  </p:childTnLst>
                                </p:cTn>
                              </p:par>
                              <p:par>
                                <p:cTn id="11" presetID="10" presetClass="entr" presetSubtype="0" accel="50000" decel="50000" fill="hold" nodeType="withEffect">
                                  <p:stCondLst>
                                    <p:cond delay="1000"/>
                                  </p:stCondLst>
                                  <p:childTnLst>
                                    <p:set>
                                      <p:cBhvr>
                                        <p:cTn id="12" dur="1" fill="hold">
                                          <p:stCondLst>
                                            <p:cond delay="0"/>
                                          </p:stCondLst>
                                        </p:cTn>
                                        <p:tgtEl>
                                          <p:spTgt spid="539"/>
                                        </p:tgtEl>
                                        <p:attrNameLst>
                                          <p:attrName>style.visibility</p:attrName>
                                        </p:attrNameLst>
                                      </p:cBhvr>
                                      <p:to>
                                        <p:strVal val="visible"/>
                                      </p:to>
                                    </p:set>
                                    <p:animEffect transition="in" filter="fade">
                                      <p:cBhvr>
                                        <p:cTn id="13" dur="1000"/>
                                        <p:tgtEl>
                                          <p:spTgt spid="539"/>
                                        </p:tgtEl>
                                      </p:cBhvr>
                                    </p:animEffect>
                                  </p:childTnLst>
                                </p:cTn>
                              </p:par>
                              <p:par>
                                <p:cTn id="14" presetID="10" presetClass="entr" presetSubtype="0" accel="50000" decel="50000" fill="hold" nodeType="withEffect">
                                  <p:stCondLst>
                                    <p:cond delay="1000"/>
                                  </p:stCondLst>
                                  <p:childTnLst>
                                    <p:set>
                                      <p:cBhvr>
                                        <p:cTn id="15" dur="1" fill="hold">
                                          <p:stCondLst>
                                            <p:cond delay="0"/>
                                          </p:stCondLst>
                                        </p:cTn>
                                        <p:tgtEl>
                                          <p:spTgt spid="540"/>
                                        </p:tgtEl>
                                        <p:attrNameLst>
                                          <p:attrName>style.visibility</p:attrName>
                                        </p:attrNameLst>
                                      </p:cBhvr>
                                      <p:to>
                                        <p:strVal val="visible"/>
                                      </p:to>
                                    </p:set>
                                    <p:animEffect transition="in" filter="fade">
                                      <p:cBhvr>
                                        <p:cTn id="16" dur="1000"/>
                                        <p:tgtEl>
                                          <p:spTgt spid="540"/>
                                        </p:tgtEl>
                                      </p:cBhvr>
                                    </p:animEffect>
                                  </p:childTnLst>
                                </p:cTn>
                              </p:par>
                              <p:par>
                                <p:cTn id="17" presetID="10" presetClass="entr" presetSubtype="0" accel="50000" decel="50000" fill="hold" nodeType="withEffect">
                                  <p:stCondLst>
                                    <p:cond delay="1140"/>
                                  </p:stCondLst>
                                  <p:childTnLst>
                                    <p:set>
                                      <p:cBhvr>
                                        <p:cTn id="18" dur="1" fill="hold">
                                          <p:stCondLst>
                                            <p:cond delay="0"/>
                                          </p:stCondLst>
                                        </p:cTn>
                                        <p:tgtEl>
                                          <p:spTgt spid="541"/>
                                        </p:tgtEl>
                                        <p:attrNameLst>
                                          <p:attrName>style.visibility</p:attrName>
                                        </p:attrNameLst>
                                      </p:cBhvr>
                                      <p:to>
                                        <p:strVal val="visible"/>
                                      </p:to>
                                    </p:set>
                                    <p:animEffect transition="in" filter="fade">
                                      <p:cBhvr>
                                        <p:cTn id="19" dur="1000"/>
                                        <p:tgtEl>
                                          <p:spTgt spid="541"/>
                                        </p:tgtEl>
                                      </p:cBhvr>
                                    </p:animEffect>
                                  </p:childTnLst>
                                </p:cTn>
                              </p:par>
                              <p:par>
                                <p:cTn id="20" presetID="10" presetClass="entr" presetSubtype="0" accel="50000" decel="50000" fill="hold" nodeType="withEffect">
                                  <p:stCondLst>
                                    <p:cond delay="1140"/>
                                  </p:stCondLst>
                                  <p:childTnLst>
                                    <p:set>
                                      <p:cBhvr>
                                        <p:cTn id="21" dur="1" fill="hold">
                                          <p:stCondLst>
                                            <p:cond delay="0"/>
                                          </p:stCondLst>
                                        </p:cTn>
                                        <p:tgtEl>
                                          <p:spTgt spid="542"/>
                                        </p:tgtEl>
                                        <p:attrNameLst>
                                          <p:attrName>style.visibility</p:attrName>
                                        </p:attrNameLst>
                                      </p:cBhvr>
                                      <p:to>
                                        <p:strVal val="visible"/>
                                      </p:to>
                                    </p:set>
                                    <p:animEffect transition="in" filter="fade">
                                      <p:cBhvr>
                                        <p:cTn id="22" dur="1000"/>
                                        <p:tgtEl>
                                          <p:spTgt spid="542"/>
                                        </p:tgtEl>
                                      </p:cBhvr>
                                    </p:animEffect>
                                  </p:childTnLst>
                                </p:cTn>
                              </p:par>
                              <p:par>
                                <p:cTn id="23" presetID="10" presetClass="entr" presetSubtype="0" accel="50000" decel="50000" fill="hold" nodeType="withEffect">
                                  <p:stCondLst>
                                    <p:cond delay="1140"/>
                                  </p:stCondLst>
                                  <p:childTnLst>
                                    <p:set>
                                      <p:cBhvr>
                                        <p:cTn id="24" dur="1" fill="hold">
                                          <p:stCondLst>
                                            <p:cond delay="0"/>
                                          </p:stCondLst>
                                        </p:cTn>
                                        <p:tgtEl>
                                          <p:spTgt spid="543"/>
                                        </p:tgtEl>
                                        <p:attrNameLst>
                                          <p:attrName>style.visibility</p:attrName>
                                        </p:attrNameLst>
                                      </p:cBhvr>
                                      <p:to>
                                        <p:strVal val="visible"/>
                                      </p:to>
                                    </p:set>
                                    <p:animEffect transition="in" filter="fade">
                                      <p:cBhvr>
                                        <p:cTn id="25" dur="1000"/>
                                        <p:tgtEl>
                                          <p:spTgt spid="543"/>
                                        </p:tgtEl>
                                      </p:cBhvr>
                                    </p:animEffect>
                                  </p:childTnLst>
                                </p:cTn>
                              </p:par>
                              <p:par>
                                <p:cTn id="26" presetID="10" presetClass="entr" presetSubtype="0" accel="50000" decel="50000" fill="hold" nodeType="withEffect">
                                  <p:stCondLst>
                                    <p:cond delay="1280"/>
                                  </p:stCondLst>
                                  <p:childTnLst>
                                    <p:set>
                                      <p:cBhvr>
                                        <p:cTn id="27" dur="1" fill="hold">
                                          <p:stCondLst>
                                            <p:cond delay="0"/>
                                          </p:stCondLst>
                                        </p:cTn>
                                        <p:tgtEl>
                                          <p:spTgt spid="544"/>
                                        </p:tgtEl>
                                        <p:attrNameLst>
                                          <p:attrName>style.visibility</p:attrName>
                                        </p:attrNameLst>
                                      </p:cBhvr>
                                      <p:to>
                                        <p:strVal val="visible"/>
                                      </p:to>
                                    </p:set>
                                    <p:animEffect transition="in" filter="fade">
                                      <p:cBhvr>
                                        <p:cTn id="28" dur="1000"/>
                                        <p:tgtEl>
                                          <p:spTgt spid="544"/>
                                        </p:tgtEl>
                                      </p:cBhvr>
                                    </p:animEffect>
                                  </p:childTnLst>
                                </p:cTn>
                              </p:par>
                              <p:par>
                                <p:cTn id="29" presetID="10" presetClass="entr" presetSubtype="0" accel="50000" decel="50000" fill="hold" nodeType="withEffect">
                                  <p:stCondLst>
                                    <p:cond delay="1280"/>
                                  </p:stCondLst>
                                  <p:childTnLst>
                                    <p:set>
                                      <p:cBhvr>
                                        <p:cTn id="30" dur="1" fill="hold">
                                          <p:stCondLst>
                                            <p:cond delay="0"/>
                                          </p:stCondLst>
                                        </p:cTn>
                                        <p:tgtEl>
                                          <p:spTgt spid="545"/>
                                        </p:tgtEl>
                                        <p:attrNameLst>
                                          <p:attrName>style.visibility</p:attrName>
                                        </p:attrNameLst>
                                      </p:cBhvr>
                                      <p:to>
                                        <p:strVal val="visible"/>
                                      </p:to>
                                    </p:set>
                                    <p:animEffect transition="in" filter="fade">
                                      <p:cBhvr>
                                        <p:cTn id="31" dur="1000"/>
                                        <p:tgtEl>
                                          <p:spTgt spid="545"/>
                                        </p:tgtEl>
                                      </p:cBhvr>
                                    </p:animEffect>
                                  </p:childTnLst>
                                </p:cTn>
                              </p:par>
                              <p:par>
                                <p:cTn id="32" presetID="10" presetClass="entr" presetSubtype="0" accel="50000" decel="50000" fill="hold" nodeType="withEffect">
                                  <p:stCondLst>
                                    <p:cond delay="1280"/>
                                  </p:stCondLst>
                                  <p:childTnLst>
                                    <p:set>
                                      <p:cBhvr>
                                        <p:cTn id="33" dur="1" fill="hold">
                                          <p:stCondLst>
                                            <p:cond delay="0"/>
                                          </p:stCondLst>
                                        </p:cTn>
                                        <p:tgtEl>
                                          <p:spTgt spid="546"/>
                                        </p:tgtEl>
                                        <p:attrNameLst>
                                          <p:attrName>style.visibility</p:attrName>
                                        </p:attrNameLst>
                                      </p:cBhvr>
                                      <p:to>
                                        <p:strVal val="visible"/>
                                      </p:to>
                                    </p:set>
                                    <p:animEffect transition="in" filter="fade">
                                      <p:cBhvr>
                                        <p:cTn id="34" dur="1000"/>
                                        <p:tgtEl>
                                          <p:spTgt spid="546"/>
                                        </p:tgtEl>
                                      </p:cBhvr>
                                    </p:animEffect>
                                  </p:childTnLst>
                                </p:cTn>
                              </p:par>
                              <p:par>
                                <p:cTn id="35" presetID="10" presetClass="entr" presetSubtype="0" accel="50000" decel="50000" fill="hold" nodeType="withEffect">
                                  <p:stCondLst>
                                    <p:cond delay="300"/>
                                  </p:stCondLst>
                                  <p:childTnLst>
                                    <p:set>
                                      <p:cBhvr>
                                        <p:cTn id="36" dur="1" fill="hold">
                                          <p:stCondLst>
                                            <p:cond delay="0"/>
                                          </p:stCondLst>
                                        </p:cTn>
                                        <p:tgtEl>
                                          <p:spTgt spid="547"/>
                                        </p:tgtEl>
                                        <p:attrNameLst>
                                          <p:attrName>style.visibility</p:attrName>
                                        </p:attrNameLst>
                                      </p:cBhvr>
                                      <p:to>
                                        <p:strVal val="visible"/>
                                      </p:to>
                                    </p:set>
                                    <p:animEffect transition="in" filter="fade">
                                      <p:cBhvr>
                                        <p:cTn id="37" dur="1000"/>
                                        <p:tgtEl>
                                          <p:spTgt spid="547"/>
                                        </p:tgtEl>
                                      </p:cBhvr>
                                    </p:animEffect>
                                  </p:childTnLst>
                                </p:cTn>
                              </p:par>
                              <p:par>
                                <p:cTn id="38" presetID="35" presetClass="path" presetSubtype="0" accel="50000" decel="50000" fill="hold" nodeType="withEffect">
                                  <p:stCondLst>
                                    <p:cond delay="300"/>
                                  </p:stCondLst>
                                  <p:childTnLst>
                                    <p:animMotion origin="layout" path="M 0.026041666 0 L 0 0 E" pathEditMode="relative" ptsTypes="">
                                      <p:cBhvr>
                                        <p:cTn id="39" dur="1000" fill="hold"/>
                                        <p:tgtEl>
                                          <p:spTgt spid="547"/>
                                        </p:tgtEl>
                                        <p:attrNameLst>
                                          <p:attrName>ppt_x</p:attrName>
                                          <p:attrName>ppt_y</p:attrName>
                                        </p:attrNameLst>
                                      </p:cBhvr>
                                    </p:animMotion>
                                  </p:childTnLst>
                                </p:cTn>
                              </p:par>
                              <p:par>
                                <p:cTn id="40" presetID="10" presetClass="entr" presetSubtype="0" accel="50000" decel="50000" fill="hold" nodeType="withEffect">
                                  <p:stCondLst>
                                    <p:cond delay="500"/>
                                  </p:stCondLst>
                                  <p:childTnLst>
                                    <p:set>
                                      <p:cBhvr>
                                        <p:cTn id="41" dur="1" fill="hold">
                                          <p:stCondLst>
                                            <p:cond delay="0"/>
                                          </p:stCondLst>
                                        </p:cTn>
                                        <p:tgtEl>
                                          <p:spTgt spid="549"/>
                                        </p:tgtEl>
                                        <p:attrNameLst>
                                          <p:attrName>style.visibility</p:attrName>
                                        </p:attrNameLst>
                                      </p:cBhvr>
                                      <p:to>
                                        <p:strVal val="visible"/>
                                      </p:to>
                                    </p:set>
                                    <p:animEffect transition="in" filter="fade">
                                      <p:cBhvr>
                                        <p:cTn id="42" dur="1000"/>
                                        <p:tgtEl>
                                          <p:spTgt spid="549"/>
                                        </p:tgtEl>
                                      </p:cBhvr>
                                    </p:animEffect>
                                  </p:childTnLst>
                                </p:cTn>
                              </p:par>
                              <p:par>
                                <p:cTn id="43" presetID="35" presetClass="path" presetSubtype="0" accel="50000" decel="50000" fill="hold" nodeType="withEffect">
                                  <p:stCondLst>
                                    <p:cond delay="500"/>
                                  </p:stCondLst>
                                  <p:childTnLst>
                                    <p:animMotion origin="layout" path="M 0.026041666 0 L 0 0 E" pathEditMode="relative" ptsTypes="">
                                      <p:cBhvr>
                                        <p:cTn id="44" dur="1000" fill="hold"/>
                                        <p:tgtEl>
                                          <p:spTgt spid="54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0"/>
      <p:bldP spid="538" grpId="0"/>
      <p:bldP spid="539" grpId="0"/>
      <p:bldP spid="540" grpId="0"/>
      <p:bldP spid="541" grpId="0"/>
      <p:bldP spid="542" grpId="0"/>
      <p:bldP spid="543" grpId="0"/>
      <p:bldP spid="544" grpId="0"/>
      <p:bldP spid="545" grpId="0"/>
      <p:bldP spid="546" grpId="0"/>
      <p:bldP spid="547" grpId="0"/>
      <p:bldP spid="5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554" name="layoutShapeInnerChild1">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0" y="0"/>
            <a:ext cx="18288000" cy="10287000"/>
          </a:xfrm>
          <a:prstGeom prst="rect">
            <a:avLst/>
          </a:prstGeom>
        </p:spPr>
      </p:pic>
      <p:pic>
        <p:nvPicPr>
          <p:cNvPr id="556" name="bgsvgNode6f107370-bb6d-4e7f-b993-313cf848613c">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extLst>
              <a:ext uri="{D54713F4-126C-4D6E-BA4A-B7214E2AF2AB}">
                <asvg:svgBlip xmlns:asvg="http://schemas.microsoft.com/office/drawing/2016/SVG/main" xmlns:p14="http://schemas.microsoft.com/office/powerpoint/2010/main" xmlns:a14="http://schemas.microsoft.com/office/drawing/2010/main" xmlns:a16="http://schemas.microsoft.com/office/drawing/2014/main" xmlns="" r:embed="rId186"/>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571500" y="2247900"/>
            <a:ext cx="17144714" cy="1828800"/>
          </a:xfrm>
          <a:prstGeom prst="rect">
            <a:avLst/>
          </a:prstGeom>
        </p:spPr>
      </p:pic>
      <p:sp>
        <p:nvSpPr>
          <p:cNvPr id="558" name="Primary Heading-0">
            <a:extLst>
              <a:ext uri="{FF2B5EF4-FFF2-40B4-BE49-F238E27FC236}">
                <a16:creationId xmlns:a16="http://schemas.microsoft.com/office/drawing/2014/main" id="{111B4A49-B930-4A89-A1CD-6CA2B3D95AED}"/>
              </a:ext>
            </a:extLst>
          </p:cNvPr>
          <p:cNvSpPr txBox="1"/>
          <p:nvPr/>
        </p:nvSpPr>
        <p:spPr>
          <a:xfrm>
            <a:off x="2875693" y="2751582"/>
            <a:ext cx="14530388"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Vision:</a:t>
            </a:r>
            <a:r>
              <a:rPr lang="en-US" sz="2100" b="1" spc="-74" dirty="0">
                <a:solidFill>
                  <a:srgbClr val="FFFFFF"/>
                </a:solidFill>
                <a:latin typeface="Montserrat" panose="00000700000000000000" pitchFamily="2" charset="0"/>
              </a:rPr>
              <a:t> Transform TFA’s partner network into a connected ecosystem.</a:t>
            </a:r>
          </a:p>
        </p:txBody>
      </p:sp>
      <p:sp>
        <p:nvSpPr>
          <p:cNvPr id="560" name="Description of a primary heading-0">
            <a:extLst>
              <a:ext uri="{FF2B5EF4-FFF2-40B4-BE49-F238E27FC236}">
                <a16:creationId xmlns:a16="http://schemas.microsoft.com/office/drawing/2014/main" id="{111B4A49-B930-4A89-A1CD-6CA2B3D95AED}"/>
              </a:ext>
            </a:extLst>
          </p:cNvPr>
          <p:cNvSpPr txBox="1"/>
          <p:nvPr/>
        </p:nvSpPr>
        <p:spPr>
          <a:xfrm>
            <a:off x="2875693" y="3211735"/>
            <a:ext cx="14530388"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This vision aims to integrate partners into a cohesive framework that enhances collaboration and synergy.</a:t>
            </a:r>
          </a:p>
        </p:txBody>
      </p:sp>
      <p:pic>
        <p:nvPicPr>
          <p:cNvPr id="562" name="bgsvgNode8dc67c06-ccb1-42eb-b4e1-fb26516eccf3">
            <a:extLst>
              <a:ext uri="{FF2B5EF4-FFF2-40B4-BE49-F238E27FC236}">
                <a16:creationId xmlns:a16="http://schemas.microsoft.com/office/drawing/2014/main" id="{A8642F66-C0BB-4949-9A9C-024B120A5D52}"/>
              </a:ext>
            </a:extLst>
          </p:cNvPr>
          <p:cNvPicPr>
            <a:picLocks noChangeAspect="1"/>
          </p:cNvPicPr>
          <p:nvPr/>
        </p:nvPicPr>
        <p:blipFill rotWithShape="1">
          <a:blip r:embed="rId187">
            <a:alphaModFix/>
            <a:extLst>
              <a:ext uri="{975663F5-6A50-45F0-9774-52B7B23943A7}">
                <asvg:svgBlip xmlns:asvg="http://schemas.microsoft.com/office/drawing/2016/SVG/main" xmlns:p14="http://schemas.microsoft.com/office/powerpoint/2010/main" xmlns:a14="http://schemas.microsoft.com/office/drawing/2010/main" xmlns:a16="http://schemas.microsoft.com/office/drawing/2014/main" xmlns="" r:embed="rId189"/>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571500" y="4129088"/>
            <a:ext cx="17144714" cy="1828800"/>
          </a:xfrm>
          <a:prstGeom prst="rect">
            <a:avLst/>
          </a:prstGeom>
        </p:spPr>
      </p:pic>
      <p:sp>
        <p:nvSpPr>
          <p:cNvPr id="564" name="Primary Heading-1">
            <a:extLst>
              <a:ext uri="{FF2B5EF4-FFF2-40B4-BE49-F238E27FC236}">
                <a16:creationId xmlns:a16="http://schemas.microsoft.com/office/drawing/2014/main" id="{111B4A49-B930-4A89-A1CD-6CA2B3D95AED}"/>
              </a:ext>
            </a:extLst>
          </p:cNvPr>
          <p:cNvSpPr txBox="1"/>
          <p:nvPr/>
        </p:nvSpPr>
        <p:spPr>
          <a:xfrm>
            <a:off x="2875693" y="4632770"/>
            <a:ext cx="14530388"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Commercial Objective:</a:t>
            </a:r>
            <a:r>
              <a:rPr lang="en-US" sz="2100" b="1" spc="-74" dirty="0">
                <a:solidFill>
                  <a:srgbClr val="FFFFFF"/>
                </a:solidFill>
                <a:latin typeface="Montserrat" panose="00000700000000000000" pitchFamily="2" charset="0"/>
              </a:rPr>
              <a:t> Double sponsorship income to $5M+ by FY2029.</a:t>
            </a:r>
          </a:p>
        </p:txBody>
      </p:sp>
      <p:sp>
        <p:nvSpPr>
          <p:cNvPr id="566" name="Description of a primary heading-1">
            <a:extLst>
              <a:ext uri="{FF2B5EF4-FFF2-40B4-BE49-F238E27FC236}">
                <a16:creationId xmlns:a16="http://schemas.microsoft.com/office/drawing/2014/main" id="{111B4A49-B930-4A89-A1CD-6CA2B3D95AED}"/>
              </a:ext>
            </a:extLst>
          </p:cNvPr>
          <p:cNvSpPr txBox="1"/>
          <p:nvPr/>
        </p:nvSpPr>
        <p:spPr>
          <a:xfrm>
            <a:off x="2875693" y="5092922"/>
            <a:ext cx="14530388"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Aiming to significantly increase revenue streams through enhanced sponsorship engagement and strategic partnerships.</a:t>
            </a:r>
          </a:p>
        </p:txBody>
      </p:sp>
      <p:pic>
        <p:nvPicPr>
          <p:cNvPr id="568" name="bgsvgNode39cd0e28-842c-4237-908b-e3191ae91f07">
            <a:extLst>
              <a:ext uri="{FF2B5EF4-FFF2-40B4-BE49-F238E27FC236}">
                <a16:creationId xmlns:a16="http://schemas.microsoft.com/office/drawing/2014/main" id="{A8642F66-C0BB-4949-9A9C-024B120A5D52}"/>
              </a:ext>
            </a:extLst>
          </p:cNvPr>
          <p:cNvPicPr>
            <a:picLocks noChangeAspect="1"/>
          </p:cNvPicPr>
          <p:nvPr/>
        </p:nvPicPr>
        <p:blipFill rotWithShape="1">
          <a:blip r:embed="rId190">
            <a:alphaModFix/>
            <a:extLst>
              <a:ext uri="{EE8D92A6-9ACE-468D-8553-AB1A4D78F1B6}">
                <asvg:svgBlip xmlns:asvg="http://schemas.microsoft.com/office/drawing/2016/SVG/main" xmlns:p14="http://schemas.microsoft.com/office/powerpoint/2010/main" xmlns:a14="http://schemas.microsoft.com/office/drawing/2010/main" xmlns:a16="http://schemas.microsoft.com/office/drawing/2014/main" xmlns="" r:embed="rId192"/>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571500" y="6010275"/>
            <a:ext cx="17144714" cy="1828800"/>
          </a:xfrm>
          <a:prstGeom prst="rect">
            <a:avLst/>
          </a:prstGeom>
        </p:spPr>
      </p:pic>
      <p:sp>
        <p:nvSpPr>
          <p:cNvPr id="570" name="Primary Heading-2">
            <a:extLst>
              <a:ext uri="{FF2B5EF4-FFF2-40B4-BE49-F238E27FC236}">
                <a16:creationId xmlns:a16="http://schemas.microsoft.com/office/drawing/2014/main" id="{111B4A49-B930-4A89-A1CD-6CA2B3D95AED}"/>
              </a:ext>
            </a:extLst>
          </p:cNvPr>
          <p:cNvSpPr txBox="1"/>
          <p:nvPr/>
        </p:nvSpPr>
        <p:spPr>
          <a:xfrm>
            <a:off x="2875693" y="6513957"/>
            <a:ext cx="14511338"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Key Initiative:</a:t>
            </a:r>
            <a:r>
              <a:rPr lang="en-US" sz="2100" b="1" spc="-74" dirty="0">
                <a:solidFill>
                  <a:srgbClr val="FFFFFF"/>
                </a:solidFill>
                <a:latin typeface="Montserrat" panose="00000700000000000000" pitchFamily="2" charset="0"/>
              </a:rPr>
              <a:t> Launch the Touch Business Network™.</a:t>
            </a:r>
          </a:p>
        </p:txBody>
      </p:sp>
      <p:sp>
        <p:nvSpPr>
          <p:cNvPr id="572" name="Description of a primary heading-2">
            <a:extLst>
              <a:ext uri="{FF2B5EF4-FFF2-40B4-BE49-F238E27FC236}">
                <a16:creationId xmlns:a16="http://schemas.microsoft.com/office/drawing/2014/main" id="{111B4A49-B930-4A89-A1CD-6CA2B3D95AED}"/>
              </a:ext>
            </a:extLst>
          </p:cNvPr>
          <p:cNvSpPr txBox="1"/>
          <p:nvPr/>
        </p:nvSpPr>
        <p:spPr>
          <a:xfrm>
            <a:off x="2875693" y="6974110"/>
            <a:ext cx="14511338"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This initiative focuses on creating a dedicated network for business partnerships that drive engagement and growth.</a:t>
            </a:r>
          </a:p>
        </p:txBody>
      </p:sp>
      <p:pic>
        <p:nvPicPr>
          <p:cNvPr id="574" name="bgsvgNoded2dde7ad-3a92-4d04-a7c3-9d446ae9c075">
            <a:extLst>
              <a:ext uri="{FF2B5EF4-FFF2-40B4-BE49-F238E27FC236}">
                <a16:creationId xmlns:a16="http://schemas.microsoft.com/office/drawing/2014/main" id="{A8642F66-C0BB-4949-9A9C-024B120A5D52}"/>
              </a:ext>
            </a:extLst>
          </p:cNvPr>
          <p:cNvPicPr>
            <a:picLocks noChangeAspect="1"/>
          </p:cNvPicPr>
          <p:nvPr/>
        </p:nvPicPr>
        <p:blipFill rotWithShape="1">
          <a:blip r:embed="rId193">
            <a:alphaModFix/>
            <a:extLst>
              <a:ext uri="{CC58CC2F-0AB1-40E1-BDCC-41952A318177}">
                <asvg:svgBlip xmlns:asvg="http://schemas.microsoft.com/office/drawing/2016/SVG/main" xmlns:p14="http://schemas.microsoft.com/office/powerpoint/2010/main" xmlns:a14="http://schemas.microsoft.com/office/drawing/2010/main" xmlns:a16="http://schemas.microsoft.com/office/drawing/2014/main" xmlns="" r:embed="rId195"/>
                <a14:useLocalDpi xmlns:a14="http://schemas.microsoft.com/office/drawing/2010/main" xmlns:p14="http://schemas.microsoft.com/office/powerpoint/2010/main" xmlns:asvg="http://schemas.microsoft.com/office/drawing/2016/SVG/main" xmlns:a16="http://schemas.microsoft.com/office/drawing/2014/main" xmlns="" val="0"/>
              </a:ext>
            </a:extLst>
          </a:blip>
          <a:srcRect/>
          <a:stretch/>
        </p:blipFill>
        <p:spPr>
          <a:xfrm>
            <a:off x="571500" y="7891462"/>
            <a:ext cx="17144714" cy="1828800"/>
          </a:xfrm>
          <a:prstGeom prst="rect">
            <a:avLst/>
          </a:prstGeom>
        </p:spPr>
      </p:pic>
      <p:sp>
        <p:nvSpPr>
          <p:cNvPr id="576" name="Primary Heading-3">
            <a:extLst>
              <a:ext uri="{FF2B5EF4-FFF2-40B4-BE49-F238E27FC236}">
                <a16:creationId xmlns:a16="http://schemas.microsoft.com/office/drawing/2014/main" id="{111B4A49-B930-4A89-A1CD-6CA2B3D95AED}"/>
              </a:ext>
            </a:extLst>
          </p:cNvPr>
          <p:cNvSpPr txBox="1"/>
          <p:nvPr/>
        </p:nvSpPr>
        <p:spPr>
          <a:xfrm>
            <a:off x="2875693" y="8395144"/>
            <a:ext cx="14511338" cy="390525"/>
          </a:xfrm>
          <a:prstGeom prst="rect">
            <a:avLst/>
          </a:prstGeom>
          <a:noFill/>
        </p:spPr>
        <p:txBody>
          <a:bodyPr vertOverflow="clip" horzOverflow="clip" wrap="square" lIns="0" tIns="0" rIns="0" bIns="0" rtlCol="0" anchor="t">
            <a:spAutoFit/>
          </a:bodyPr>
          <a:lstStyle/>
          <a:p>
            <a:pPr algn="l">
              <a:lnSpc>
                <a:spcPts val="3024"/>
              </a:lnSpc>
            </a:pPr>
            <a:r>
              <a:rPr lang="en-US" sz="2100" b="1" spc="-74" dirty="0">
                <a:solidFill>
                  <a:srgbClr val="FFFFFF">
                    <a:alpha val="100000"/>
                  </a:srgbClr>
                </a:solidFill>
                <a:latin typeface="Montserrat" panose="00000700000000000000" pitchFamily="2" charset="0"/>
              </a:rPr>
              <a:t>Strategy:</a:t>
            </a:r>
            <a:r>
              <a:rPr lang="en-US" sz="2100" b="1" spc="-74" dirty="0">
                <a:solidFill>
                  <a:srgbClr val="FFFFFF"/>
                </a:solidFill>
                <a:latin typeface="Montserrat" panose="00000700000000000000" pitchFamily="2" charset="0"/>
              </a:rPr>
              <a:t> Implement Data-Driven Impact Reporting.</a:t>
            </a:r>
          </a:p>
        </p:txBody>
      </p:sp>
      <p:sp>
        <p:nvSpPr>
          <p:cNvPr id="578" name="Description of a primary heading-3">
            <a:extLst>
              <a:ext uri="{FF2B5EF4-FFF2-40B4-BE49-F238E27FC236}">
                <a16:creationId xmlns:a16="http://schemas.microsoft.com/office/drawing/2014/main" id="{111B4A49-B930-4A89-A1CD-6CA2B3D95AED}"/>
              </a:ext>
            </a:extLst>
          </p:cNvPr>
          <p:cNvSpPr txBox="1"/>
          <p:nvPr/>
        </p:nvSpPr>
        <p:spPr>
          <a:xfrm>
            <a:off x="2875693" y="8855297"/>
            <a:ext cx="14511338" cy="361950"/>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FFFFFF">
                    <a:alpha val="100000"/>
                  </a:srgbClr>
                </a:solidFill>
                <a:latin typeface="Open Sans" panose="00000700000000000000" pitchFamily="2" charset="0"/>
              </a:rPr>
              <a:t>Utilizing data analytics to measure and report the impact, ensuring transparency and effectiveness in partnerships.</a:t>
            </a:r>
          </a:p>
        </p:txBody>
      </p:sp>
      <p:sp>
        <p:nvSpPr>
          <p:cNvPr id="580" name="Title 3">
            <a:extLst>
              <a:ext uri="{FF2B5EF4-FFF2-40B4-BE49-F238E27FC236}">
                <a16:creationId xmlns:a16="http://schemas.microsoft.com/office/drawing/2014/main" id="{111B4A49-B930-4A89-A1CD-6CA2B3D95AED}"/>
              </a:ext>
            </a:extLst>
          </p:cNvPr>
          <p:cNvSpPr txBox="1"/>
          <p:nvPr/>
        </p:nvSpPr>
        <p:spPr>
          <a:xfrm>
            <a:off x="571500" y="533400"/>
            <a:ext cx="17178338" cy="704850"/>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Strategic Partner Engagement &amp; Commercial Growth Plan</a:t>
            </a:r>
          </a:p>
        </p:txBody>
      </p:sp>
      <p:sp>
        <p:nvSpPr>
          <p:cNvPr id="582" name="SubTitle">
            <a:extLst>
              <a:ext uri="{FF2B5EF4-FFF2-40B4-BE49-F238E27FC236}">
                <a16:creationId xmlns:a16="http://schemas.microsoft.com/office/drawing/2014/main" id="{111B4A49-B930-4A89-A1CD-6CA2B3D95AED}"/>
              </a:ext>
            </a:extLst>
          </p:cNvPr>
          <p:cNvSpPr txBox="1"/>
          <p:nvPr/>
        </p:nvSpPr>
        <p:spPr>
          <a:xfrm>
            <a:off x="571500" y="1295400"/>
            <a:ext cx="17178338" cy="3714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Enhancing Touch Football Australia's partner network to achieve commercial objectives.</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200"/>
                                        <p:tgtEl>
                                          <p:spTgt spid="554"/>
                                        </p:tgtEl>
                                      </p:cBhvr>
                                    </p:animEffect>
                                  </p:childTnLst>
                                </p:cTn>
                              </p:par>
                              <p:par>
                                <p:cTn id="8" presetID="35" presetClass="path" presetSubtype="0" accel="50000" decel="50000" fill="hold" nodeType="withEffect">
                                  <p:stCondLst>
                                    <p:cond delay="0"/>
                                  </p:stCondLst>
                                  <p:childTnLst>
                                    <p:animMotion origin="layout" path="M 0.041666668 0 L 0 0 E" pathEditMode="relative" ptsTypes="">
                                      <p:cBhvr>
                                        <p:cTn id="9" dur="1200" fill="hold"/>
                                        <p:tgtEl>
                                          <p:spTgt spid="554"/>
                                        </p:tgtEl>
                                        <p:attrNameLst>
                                          <p:attrName>ppt_x</p:attrName>
                                          <p:attrName>ppt_y</p:attrName>
                                        </p:attrNameLst>
                                      </p:cBhvr>
                                    </p:animMotion>
                                  </p:childTnLst>
                                </p:cTn>
                              </p:par>
                              <p:par>
                                <p:cTn id="10" presetID="10" presetClass="entr" presetSubtype="0" accel="50000" decel="50000" fill="hold" nodeType="withEffect">
                                  <p:stCondLst>
                                    <p:cond delay="1000"/>
                                  </p:stCondLst>
                                  <p:childTnLst>
                                    <p:set>
                                      <p:cBhvr>
                                        <p:cTn id="11" dur="1" fill="hold">
                                          <p:stCondLst>
                                            <p:cond delay="0"/>
                                          </p:stCondLst>
                                        </p:cTn>
                                        <p:tgtEl>
                                          <p:spTgt spid="556"/>
                                        </p:tgtEl>
                                        <p:attrNameLst>
                                          <p:attrName>style.visibility</p:attrName>
                                        </p:attrNameLst>
                                      </p:cBhvr>
                                      <p:to>
                                        <p:strVal val="visible"/>
                                      </p:to>
                                    </p:set>
                                    <p:animEffect transition="in" filter="fade">
                                      <p:cBhvr>
                                        <p:cTn id="12" dur="1000"/>
                                        <p:tgtEl>
                                          <p:spTgt spid="556"/>
                                        </p:tgtEl>
                                      </p:cBhvr>
                                    </p:animEffect>
                                  </p:childTnLst>
                                </p:cTn>
                              </p:par>
                              <p:par>
                                <p:cTn id="13" presetID="35" presetClass="path" presetSubtype="0" accel="50000" decel="50000" fill="hold" nodeType="withEffect">
                                  <p:stCondLst>
                                    <p:cond delay="1000"/>
                                  </p:stCondLst>
                                  <p:childTnLst>
                                    <p:animMotion origin="layout" path="M 0.026041666 0 L 0 0 E" pathEditMode="relative" ptsTypes="">
                                      <p:cBhvr>
                                        <p:cTn id="14" dur="1000" fill="hold"/>
                                        <p:tgtEl>
                                          <p:spTgt spid="556"/>
                                        </p:tgtEl>
                                        <p:attrNameLst>
                                          <p:attrName>ppt_x</p:attrName>
                                          <p:attrName>ppt_y</p:attrName>
                                        </p:attrNameLst>
                                      </p:cBhvr>
                                    </p:animMotion>
                                  </p:childTnLst>
                                </p:cTn>
                              </p:par>
                              <p:par>
                                <p:cTn id="15" presetID="10" presetClass="entr" presetSubtype="0" accel="50000" decel="50000" fill="hold" nodeType="withEffect">
                                  <p:stCondLst>
                                    <p:cond delay="1000"/>
                                  </p:stCondLst>
                                  <p:childTnLst>
                                    <p:set>
                                      <p:cBhvr>
                                        <p:cTn id="16" dur="1" fill="hold">
                                          <p:stCondLst>
                                            <p:cond delay="0"/>
                                          </p:stCondLst>
                                        </p:cTn>
                                        <p:tgtEl>
                                          <p:spTgt spid="558"/>
                                        </p:tgtEl>
                                        <p:attrNameLst>
                                          <p:attrName>style.visibility</p:attrName>
                                        </p:attrNameLst>
                                      </p:cBhvr>
                                      <p:to>
                                        <p:strVal val="visible"/>
                                      </p:to>
                                    </p:set>
                                    <p:animEffect transition="in" filter="fade">
                                      <p:cBhvr>
                                        <p:cTn id="17" dur="1000"/>
                                        <p:tgtEl>
                                          <p:spTgt spid="558"/>
                                        </p:tgtEl>
                                      </p:cBhvr>
                                    </p:animEffect>
                                  </p:childTnLst>
                                </p:cTn>
                              </p:par>
                              <p:par>
                                <p:cTn id="18" presetID="35" presetClass="path" presetSubtype="0" accel="50000" decel="50000" fill="hold" nodeType="withEffect">
                                  <p:stCondLst>
                                    <p:cond delay="1000"/>
                                  </p:stCondLst>
                                  <p:childTnLst>
                                    <p:animMotion origin="layout" path="M 0.026039712 -4.6341506E-06 L -1.9550323E-06 -4.6341506E-06 E" pathEditMode="relative" ptsTypes="">
                                      <p:cBhvr>
                                        <p:cTn id="19" dur="1000" fill="hold"/>
                                        <p:tgtEl>
                                          <p:spTgt spid="558"/>
                                        </p:tgtEl>
                                        <p:attrNameLst>
                                          <p:attrName>ppt_x</p:attrName>
                                          <p:attrName>ppt_y</p:attrName>
                                        </p:attrNameLst>
                                      </p:cBhvr>
                                    </p:animMotion>
                                  </p:childTnLst>
                                </p:cTn>
                              </p:par>
                              <p:par>
                                <p:cTn id="20" presetID="10" presetClass="entr" presetSubtype="0" accel="50000" decel="50000" fill="hold" nodeType="withEffect">
                                  <p:stCondLst>
                                    <p:cond delay="1000"/>
                                  </p:stCondLst>
                                  <p:childTnLst>
                                    <p:set>
                                      <p:cBhvr>
                                        <p:cTn id="21" dur="1" fill="hold">
                                          <p:stCondLst>
                                            <p:cond delay="0"/>
                                          </p:stCondLst>
                                        </p:cTn>
                                        <p:tgtEl>
                                          <p:spTgt spid="560"/>
                                        </p:tgtEl>
                                        <p:attrNameLst>
                                          <p:attrName>style.visibility</p:attrName>
                                        </p:attrNameLst>
                                      </p:cBhvr>
                                      <p:to>
                                        <p:strVal val="visible"/>
                                      </p:to>
                                    </p:set>
                                    <p:animEffect transition="in" filter="fade">
                                      <p:cBhvr>
                                        <p:cTn id="22" dur="1000"/>
                                        <p:tgtEl>
                                          <p:spTgt spid="560"/>
                                        </p:tgtEl>
                                      </p:cBhvr>
                                    </p:animEffect>
                                  </p:childTnLst>
                                </p:cTn>
                              </p:par>
                              <p:par>
                                <p:cTn id="23" presetID="35" presetClass="path" presetSubtype="0" accel="50000" decel="50000" fill="hold" nodeType="withEffect">
                                  <p:stCondLst>
                                    <p:cond delay="1000"/>
                                  </p:stCondLst>
                                  <p:childTnLst>
                                    <p:animMotion origin="layout" path="M 0.026039712 -2.3170753E-06 L -1.9550323E-06 -2.3170753E-06 E" pathEditMode="relative" ptsTypes="">
                                      <p:cBhvr>
                                        <p:cTn id="24" dur="1000" fill="hold"/>
                                        <p:tgtEl>
                                          <p:spTgt spid="560"/>
                                        </p:tgtEl>
                                        <p:attrNameLst>
                                          <p:attrName>ppt_x</p:attrName>
                                          <p:attrName>ppt_y</p:attrName>
                                        </p:attrNameLst>
                                      </p:cBhvr>
                                    </p:animMotion>
                                  </p:childTnLst>
                                </p:cTn>
                              </p:par>
                              <p:par>
                                <p:cTn id="25" presetID="10" presetClass="entr" presetSubtype="0" accel="50000" decel="50000" fill="hold" nodeType="withEffect">
                                  <p:stCondLst>
                                    <p:cond delay="1140"/>
                                  </p:stCondLst>
                                  <p:childTnLst>
                                    <p:set>
                                      <p:cBhvr>
                                        <p:cTn id="26" dur="1" fill="hold">
                                          <p:stCondLst>
                                            <p:cond delay="0"/>
                                          </p:stCondLst>
                                        </p:cTn>
                                        <p:tgtEl>
                                          <p:spTgt spid="562"/>
                                        </p:tgtEl>
                                        <p:attrNameLst>
                                          <p:attrName>style.visibility</p:attrName>
                                        </p:attrNameLst>
                                      </p:cBhvr>
                                      <p:to>
                                        <p:strVal val="visible"/>
                                      </p:to>
                                    </p:set>
                                    <p:animEffect transition="in" filter="fade">
                                      <p:cBhvr>
                                        <p:cTn id="27" dur="1000"/>
                                        <p:tgtEl>
                                          <p:spTgt spid="562"/>
                                        </p:tgtEl>
                                      </p:cBhvr>
                                    </p:animEffect>
                                  </p:childTnLst>
                                </p:cTn>
                              </p:par>
                              <p:par>
                                <p:cTn id="28" presetID="35" presetClass="path" presetSubtype="0" accel="50000" decel="50000" fill="hold" nodeType="withEffect">
                                  <p:stCondLst>
                                    <p:cond delay="1140"/>
                                  </p:stCondLst>
                                  <p:childTnLst>
                                    <p:animMotion origin="layout" path="M 0.026041666 0 L 0 0 E" pathEditMode="relative" ptsTypes="">
                                      <p:cBhvr>
                                        <p:cTn id="29" dur="1000" fill="hold"/>
                                        <p:tgtEl>
                                          <p:spTgt spid="562"/>
                                        </p:tgtEl>
                                        <p:attrNameLst>
                                          <p:attrName>ppt_x</p:attrName>
                                          <p:attrName>ppt_y</p:attrName>
                                        </p:attrNameLst>
                                      </p:cBhvr>
                                    </p:animMotion>
                                  </p:childTnLst>
                                </p:cTn>
                              </p:par>
                              <p:par>
                                <p:cTn id="30" presetID="10" presetClass="entr" presetSubtype="0" accel="50000" decel="50000" fill="hold" nodeType="withEffect">
                                  <p:stCondLst>
                                    <p:cond delay="1140"/>
                                  </p:stCondLst>
                                  <p:childTnLst>
                                    <p:set>
                                      <p:cBhvr>
                                        <p:cTn id="31" dur="1" fill="hold">
                                          <p:stCondLst>
                                            <p:cond delay="0"/>
                                          </p:stCondLst>
                                        </p:cTn>
                                        <p:tgtEl>
                                          <p:spTgt spid="564"/>
                                        </p:tgtEl>
                                        <p:attrNameLst>
                                          <p:attrName>style.visibility</p:attrName>
                                        </p:attrNameLst>
                                      </p:cBhvr>
                                      <p:to>
                                        <p:strVal val="visible"/>
                                      </p:to>
                                    </p:set>
                                    <p:animEffect transition="in" filter="fade">
                                      <p:cBhvr>
                                        <p:cTn id="32" dur="1000"/>
                                        <p:tgtEl>
                                          <p:spTgt spid="564"/>
                                        </p:tgtEl>
                                      </p:cBhvr>
                                    </p:animEffect>
                                  </p:childTnLst>
                                </p:cTn>
                              </p:par>
                              <p:par>
                                <p:cTn id="33" presetID="35" presetClass="path" presetSubtype="0" accel="50000" decel="50000" fill="hold" nodeType="withEffect">
                                  <p:stCondLst>
                                    <p:cond delay="1140"/>
                                  </p:stCondLst>
                                  <p:childTnLst>
                                    <p:animMotion origin="layout" path="M 0.026039712 -4.6341506E-06 L -1.9550323E-06 -4.6341506E-06 E" pathEditMode="relative" ptsTypes="">
                                      <p:cBhvr>
                                        <p:cTn id="34" dur="1000" fill="hold"/>
                                        <p:tgtEl>
                                          <p:spTgt spid="564"/>
                                        </p:tgtEl>
                                        <p:attrNameLst>
                                          <p:attrName>ppt_x</p:attrName>
                                          <p:attrName>ppt_y</p:attrName>
                                        </p:attrNameLst>
                                      </p:cBhvr>
                                    </p:animMotion>
                                  </p:childTnLst>
                                </p:cTn>
                              </p:par>
                              <p:par>
                                <p:cTn id="35" presetID="10" presetClass="entr" presetSubtype="0" accel="50000" decel="50000" fill="hold" nodeType="withEffect">
                                  <p:stCondLst>
                                    <p:cond delay="1140"/>
                                  </p:stCondLst>
                                  <p:childTnLst>
                                    <p:set>
                                      <p:cBhvr>
                                        <p:cTn id="36" dur="1" fill="hold">
                                          <p:stCondLst>
                                            <p:cond delay="0"/>
                                          </p:stCondLst>
                                        </p:cTn>
                                        <p:tgtEl>
                                          <p:spTgt spid="566"/>
                                        </p:tgtEl>
                                        <p:attrNameLst>
                                          <p:attrName>style.visibility</p:attrName>
                                        </p:attrNameLst>
                                      </p:cBhvr>
                                      <p:to>
                                        <p:strVal val="visible"/>
                                      </p:to>
                                    </p:set>
                                    <p:animEffect transition="in" filter="fade">
                                      <p:cBhvr>
                                        <p:cTn id="37" dur="1000"/>
                                        <p:tgtEl>
                                          <p:spTgt spid="566"/>
                                        </p:tgtEl>
                                      </p:cBhvr>
                                    </p:animEffect>
                                  </p:childTnLst>
                                </p:cTn>
                              </p:par>
                              <p:par>
                                <p:cTn id="38" presetID="35" presetClass="path" presetSubtype="0" accel="50000" decel="50000" fill="hold" nodeType="withEffect">
                                  <p:stCondLst>
                                    <p:cond delay="1140"/>
                                  </p:stCondLst>
                                  <p:childTnLst>
                                    <p:animMotion origin="layout" path="M 0.026039712 -2.3170753E-06 L -1.9550323E-06 -2.3170753E-06 E" pathEditMode="relative" ptsTypes="">
                                      <p:cBhvr>
                                        <p:cTn id="39" dur="1000" fill="hold"/>
                                        <p:tgtEl>
                                          <p:spTgt spid="566"/>
                                        </p:tgtEl>
                                        <p:attrNameLst>
                                          <p:attrName>ppt_x</p:attrName>
                                          <p:attrName>ppt_y</p:attrName>
                                        </p:attrNameLst>
                                      </p:cBhvr>
                                    </p:animMotion>
                                  </p:childTnLst>
                                </p:cTn>
                              </p:par>
                              <p:par>
                                <p:cTn id="40" presetID="10" presetClass="entr" presetSubtype="0" accel="50000" decel="50000" fill="hold" nodeType="withEffect">
                                  <p:stCondLst>
                                    <p:cond delay="1280"/>
                                  </p:stCondLst>
                                  <p:childTnLst>
                                    <p:set>
                                      <p:cBhvr>
                                        <p:cTn id="41" dur="1" fill="hold">
                                          <p:stCondLst>
                                            <p:cond delay="0"/>
                                          </p:stCondLst>
                                        </p:cTn>
                                        <p:tgtEl>
                                          <p:spTgt spid="568"/>
                                        </p:tgtEl>
                                        <p:attrNameLst>
                                          <p:attrName>style.visibility</p:attrName>
                                        </p:attrNameLst>
                                      </p:cBhvr>
                                      <p:to>
                                        <p:strVal val="visible"/>
                                      </p:to>
                                    </p:set>
                                    <p:animEffect transition="in" filter="fade">
                                      <p:cBhvr>
                                        <p:cTn id="42" dur="1000"/>
                                        <p:tgtEl>
                                          <p:spTgt spid="568"/>
                                        </p:tgtEl>
                                      </p:cBhvr>
                                    </p:animEffect>
                                  </p:childTnLst>
                                </p:cTn>
                              </p:par>
                              <p:par>
                                <p:cTn id="43" presetID="35" presetClass="path" presetSubtype="0" accel="50000" decel="50000" fill="hold" nodeType="withEffect">
                                  <p:stCondLst>
                                    <p:cond delay="1280"/>
                                  </p:stCondLst>
                                  <p:childTnLst>
                                    <p:animMotion origin="layout" path="M 0.026041666 0 L 0 0 E" pathEditMode="relative" ptsTypes="">
                                      <p:cBhvr>
                                        <p:cTn id="44" dur="1000" fill="hold"/>
                                        <p:tgtEl>
                                          <p:spTgt spid="568"/>
                                        </p:tgtEl>
                                        <p:attrNameLst>
                                          <p:attrName>ppt_x</p:attrName>
                                          <p:attrName>ppt_y</p:attrName>
                                        </p:attrNameLst>
                                      </p:cBhvr>
                                    </p:animMotion>
                                  </p:childTnLst>
                                </p:cTn>
                              </p:par>
                              <p:par>
                                <p:cTn id="45" presetID="10" presetClass="entr" presetSubtype="0" accel="50000" decel="50000" fill="hold" nodeType="withEffect">
                                  <p:stCondLst>
                                    <p:cond delay="1280"/>
                                  </p:stCondLst>
                                  <p:childTnLst>
                                    <p:set>
                                      <p:cBhvr>
                                        <p:cTn id="46" dur="1" fill="hold">
                                          <p:stCondLst>
                                            <p:cond delay="0"/>
                                          </p:stCondLst>
                                        </p:cTn>
                                        <p:tgtEl>
                                          <p:spTgt spid="570"/>
                                        </p:tgtEl>
                                        <p:attrNameLst>
                                          <p:attrName>style.visibility</p:attrName>
                                        </p:attrNameLst>
                                      </p:cBhvr>
                                      <p:to>
                                        <p:strVal val="visible"/>
                                      </p:to>
                                    </p:set>
                                    <p:animEffect transition="in" filter="fade">
                                      <p:cBhvr>
                                        <p:cTn id="47" dur="1000"/>
                                        <p:tgtEl>
                                          <p:spTgt spid="570"/>
                                        </p:tgtEl>
                                      </p:cBhvr>
                                    </p:animEffect>
                                  </p:childTnLst>
                                </p:cTn>
                              </p:par>
                              <p:par>
                                <p:cTn id="48" presetID="35" presetClass="path" presetSubtype="0" accel="50000" decel="50000" fill="hold" nodeType="withEffect">
                                  <p:stCondLst>
                                    <p:cond delay="1280"/>
                                  </p:stCondLst>
                                  <p:childTnLst>
                                    <p:animMotion origin="layout" path="M 0.026039712 -4.6341506E-06 L -1.9550323E-06 -4.6341506E-06 E" pathEditMode="relative" ptsTypes="">
                                      <p:cBhvr>
                                        <p:cTn id="49" dur="1000" fill="hold"/>
                                        <p:tgtEl>
                                          <p:spTgt spid="570"/>
                                        </p:tgtEl>
                                        <p:attrNameLst>
                                          <p:attrName>ppt_x</p:attrName>
                                          <p:attrName>ppt_y</p:attrName>
                                        </p:attrNameLst>
                                      </p:cBhvr>
                                    </p:animMotion>
                                  </p:childTnLst>
                                </p:cTn>
                              </p:par>
                              <p:par>
                                <p:cTn id="50" presetID="10" presetClass="entr" presetSubtype="0" accel="50000" decel="50000" fill="hold" nodeType="withEffect">
                                  <p:stCondLst>
                                    <p:cond delay="1280"/>
                                  </p:stCondLst>
                                  <p:childTnLst>
                                    <p:set>
                                      <p:cBhvr>
                                        <p:cTn id="51" dur="1" fill="hold">
                                          <p:stCondLst>
                                            <p:cond delay="0"/>
                                          </p:stCondLst>
                                        </p:cTn>
                                        <p:tgtEl>
                                          <p:spTgt spid="572"/>
                                        </p:tgtEl>
                                        <p:attrNameLst>
                                          <p:attrName>style.visibility</p:attrName>
                                        </p:attrNameLst>
                                      </p:cBhvr>
                                      <p:to>
                                        <p:strVal val="visible"/>
                                      </p:to>
                                    </p:set>
                                    <p:animEffect transition="in" filter="fade">
                                      <p:cBhvr>
                                        <p:cTn id="52" dur="1000"/>
                                        <p:tgtEl>
                                          <p:spTgt spid="572"/>
                                        </p:tgtEl>
                                      </p:cBhvr>
                                    </p:animEffect>
                                  </p:childTnLst>
                                </p:cTn>
                              </p:par>
                              <p:par>
                                <p:cTn id="53" presetID="35" presetClass="path" presetSubtype="0" accel="50000" decel="50000" fill="hold" nodeType="withEffect">
                                  <p:stCondLst>
                                    <p:cond delay="1280"/>
                                  </p:stCondLst>
                                  <p:childTnLst>
                                    <p:animMotion origin="layout" path="M 0.026039712 -2.3170753E-06 L -1.9550323E-06 -2.3170753E-06 E" pathEditMode="relative" ptsTypes="">
                                      <p:cBhvr>
                                        <p:cTn id="54" dur="1000" fill="hold"/>
                                        <p:tgtEl>
                                          <p:spTgt spid="572"/>
                                        </p:tgtEl>
                                        <p:attrNameLst>
                                          <p:attrName>ppt_x</p:attrName>
                                          <p:attrName>ppt_y</p:attrName>
                                        </p:attrNameLst>
                                      </p:cBhvr>
                                    </p:animMotion>
                                  </p:childTnLst>
                                </p:cTn>
                              </p:par>
                              <p:par>
                                <p:cTn id="55" presetID="10" presetClass="entr" presetSubtype="0" accel="50000" decel="50000" fill="hold" nodeType="withEffect">
                                  <p:stCondLst>
                                    <p:cond delay="1420"/>
                                  </p:stCondLst>
                                  <p:childTnLst>
                                    <p:set>
                                      <p:cBhvr>
                                        <p:cTn id="56" dur="1" fill="hold">
                                          <p:stCondLst>
                                            <p:cond delay="0"/>
                                          </p:stCondLst>
                                        </p:cTn>
                                        <p:tgtEl>
                                          <p:spTgt spid="574"/>
                                        </p:tgtEl>
                                        <p:attrNameLst>
                                          <p:attrName>style.visibility</p:attrName>
                                        </p:attrNameLst>
                                      </p:cBhvr>
                                      <p:to>
                                        <p:strVal val="visible"/>
                                      </p:to>
                                    </p:set>
                                    <p:animEffect transition="in" filter="fade">
                                      <p:cBhvr>
                                        <p:cTn id="57" dur="1000"/>
                                        <p:tgtEl>
                                          <p:spTgt spid="574"/>
                                        </p:tgtEl>
                                      </p:cBhvr>
                                    </p:animEffect>
                                  </p:childTnLst>
                                </p:cTn>
                              </p:par>
                              <p:par>
                                <p:cTn id="58" presetID="35" presetClass="path" presetSubtype="0" accel="50000" decel="50000" fill="hold" nodeType="withEffect">
                                  <p:stCondLst>
                                    <p:cond delay="1420"/>
                                  </p:stCondLst>
                                  <p:childTnLst>
                                    <p:animMotion origin="layout" path="M 0.026041666 0 L 0 0 E" pathEditMode="relative" ptsTypes="">
                                      <p:cBhvr>
                                        <p:cTn id="59" dur="1000" fill="hold"/>
                                        <p:tgtEl>
                                          <p:spTgt spid="574"/>
                                        </p:tgtEl>
                                        <p:attrNameLst>
                                          <p:attrName>ppt_x</p:attrName>
                                          <p:attrName>ppt_y</p:attrName>
                                        </p:attrNameLst>
                                      </p:cBhvr>
                                    </p:animMotion>
                                  </p:childTnLst>
                                </p:cTn>
                              </p:par>
                              <p:par>
                                <p:cTn id="60" presetID="10" presetClass="entr" presetSubtype="0" accel="50000" decel="50000" fill="hold" nodeType="withEffect">
                                  <p:stCondLst>
                                    <p:cond delay="1420"/>
                                  </p:stCondLst>
                                  <p:childTnLst>
                                    <p:set>
                                      <p:cBhvr>
                                        <p:cTn id="61" dur="1" fill="hold">
                                          <p:stCondLst>
                                            <p:cond delay="0"/>
                                          </p:stCondLst>
                                        </p:cTn>
                                        <p:tgtEl>
                                          <p:spTgt spid="576"/>
                                        </p:tgtEl>
                                        <p:attrNameLst>
                                          <p:attrName>style.visibility</p:attrName>
                                        </p:attrNameLst>
                                      </p:cBhvr>
                                      <p:to>
                                        <p:strVal val="visible"/>
                                      </p:to>
                                    </p:set>
                                    <p:animEffect transition="in" filter="fade">
                                      <p:cBhvr>
                                        <p:cTn id="62" dur="1000"/>
                                        <p:tgtEl>
                                          <p:spTgt spid="576"/>
                                        </p:tgtEl>
                                      </p:cBhvr>
                                    </p:animEffect>
                                  </p:childTnLst>
                                </p:cTn>
                              </p:par>
                              <p:par>
                                <p:cTn id="63" presetID="35" presetClass="path" presetSubtype="0" accel="50000" decel="50000" fill="hold" nodeType="withEffect">
                                  <p:stCondLst>
                                    <p:cond delay="1420"/>
                                  </p:stCondLst>
                                  <p:childTnLst>
                                    <p:animMotion origin="layout" path="M 0.026039712 -4.6341506E-06 L -1.9550323E-06 -4.6341506E-06 E" pathEditMode="relative" ptsTypes="">
                                      <p:cBhvr>
                                        <p:cTn id="64" dur="1000" fill="hold"/>
                                        <p:tgtEl>
                                          <p:spTgt spid="576"/>
                                        </p:tgtEl>
                                        <p:attrNameLst>
                                          <p:attrName>ppt_x</p:attrName>
                                          <p:attrName>ppt_y</p:attrName>
                                        </p:attrNameLst>
                                      </p:cBhvr>
                                    </p:animMotion>
                                  </p:childTnLst>
                                </p:cTn>
                              </p:par>
                              <p:par>
                                <p:cTn id="65" presetID="10" presetClass="entr" presetSubtype="0" accel="50000" decel="50000" fill="hold" nodeType="withEffect">
                                  <p:stCondLst>
                                    <p:cond delay="1420"/>
                                  </p:stCondLst>
                                  <p:childTnLst>
                                    <p:set>
                                      <p:cBhvr>
                                        <p:cTn id="66" dur="1" fill="hold">
                                          <p:stCondLst>
                                            <p:cond delay="0"/>
                                          </p:stCondLst>
                                        </p:cTn>
                                        <p:tgtEl>
                                          <p:spTgt spid="578"/>
                                        </p:tgtEl>
                                        <p:attrNameLst>
                                          <p:attrName>style.visibility</p:attrName>
                                        </p:attrNameLst>
                                      </p:cBhvr>
                                      <p:to>
                                        <p:strVal val="visible"/>
                                      </p:to>
                                    </p:set>
                                    <p:animEffect transition="in" filter="fade">
                                      <p:cBhvr>
                                        <p:cTn id="67" dur="1000"/>
                                        <p:tgtEl>
                                          <p:spTgt spid="578"/>
                                        </p:tgtEl>
                                      </p:cBhvr>
                                    </p:animEffect>
                                  </p:childTnLst>
                                </p:cTn>
                              </p:par>
                              <p:par>
                                <p:cTn id="68" presetID="35" presetClass="path" presetSubtype="0" accel="50000" decel="50000" fill="hold" nodeType="withEffect">
                                  <p:stCondLst>
                                    <p:cond delay="1420"/>
                                  </p:stCondLst>
                                  <p:childTnLst>
                                    <p:animMotion origin="layout" path="M 0.026039712 -2.3170753E-06 L -1.9550323E-06 -2.3170753E-06 E" pathEditMode="relative" ptsTypes="">
                                      <p:cBhvr>
                                        <p:cTn id="69" dur="1000" fill="hold"/>
                                        <p:tgtEl>
                                          <p:spTgt spid="578"/>
                                        </p:tgtEl>
                                        <p:attrNameLst>
                                          <p:attrName>ppt_x</p:attrName>
                                          <p:attrName>ppt_y</p:attrName>
                                        </p:attrNameLst>
                                      </p:cBhvr>
                                    </p:animMotion>
                                  </p:childTnLst>
                                </p:cTn>
                              </p:par>
                              <p:par>
                                <p:cTn id="70" presetID="10" presetClass="entr" presetSubtype="0" accel="50000" decel="50000" fill="hold" nodeType="withEffect">
                                  <p:stCondLst>
                                    <p:cond delay="300"/>
                                  </p:stCondLst>
                                  <p:childTnLst>
                                    <p:set>
                                      <p:cBhvr>
                                        <p:cTn id="71" dur="1" fill="hold">
                                          <p:stCondLst>
                                            <p:cond delay="0"/>
                                          </p:stCondLst>
                                        </p:cTn>
                                        <p:tgtEl>
                                          <p:spTgt spid="580"/>
                                        </p:tgtEl>
                                        <p:attrNameLst>
                                          <p:attrName>style.visibility</p:attrName>
                                        </p:attrNameLst>
                                      </p:cBhvr>
                                      <p:to>
                                        <p:strVal val="visible"/>
                                      </p:to>
                                    </p:set>
                                    <p:animEffect transition="in" filter="fade">
                                      <p:cBhvr>
                                        <p:cTn id="72" dur="1000"/>
                                        <p:tgtEl>
                                          <p:spTgt spid="580"/>
                                        </p:tgtEl>
                                      </p:cBhvr>
                                    </p:animEffect>
                                  </p:childTnLst>
                                </p:cTn>
                              </p:par>
                              <p:par>
                                <p:cTn id="73" presetID="35" presetClass="path" presetSubtype="0" accel="50000" decel="50000" fill="hold" nodeType="withEffect">
                                  <p:stCondLst>
                                    <p:cond delay="300"/>
                                  </p:stCondLst>
                                  <p:childTnLst>
                                    <p:animMotion origin="layout" path="M 0.026041666 0 L 0 0 E" pathEditMode="relative" ptsTypes="">
                                      <p:cBhvr>
                                        <p:cTn id="74" dur="1000" fill="hold"/>
                                        <p:tgtEl>
                                          <p:spTgt spid="580"/>
                                        </p:tgtEl>
                                        <p:attrNameLst>
                                          <p:attrName>ppt_x</p:attrName>
                                          <p:attrName>ppt_y</p:attrName>
                                        </p:attrNameLst>
                                      </p:cBhvr>
                                    </p:animMotion>
                                  </p:childTnLst>
                                </p:cTn>
                              </p:par>
                              <p:par>
                                <p:cTn id="75" presetID="10" presetClass="entr" presetSubtype="0" accel="50000" decel="50000" fill="hold" nodeType="withEffect">
                                  <p:stCondLst>
                                    <p:cond delay="500"/>
                                  </p:stCondLst>
                                  <p:childTnLst>
                                    <p:set>
                                      <p:cBhvr>
                                        <p:cTn id="76" dur="1" fill="hold">
                                          <p:stCondLst>
                                            <p:cond delay="0"/>
                                          </p:stCondLst>
                                        </p:cTn>
                                        <p:tgtEl>
                                          <p:spTgt spid="582"/>
                                        </p:tgtEl>
                                        <p:attrNameLst>
                                          <p:attrName>style.visibility</p:attrName>
                                        </p:attrNameLst>
                                      </p:cBhvr>
                                      <p:to>
                                        <p:strVal val="visible"/>
                                      </p:to>
                                    </p:set>
                                    <p:animEffect transition="in" filter="fade">
                                      <p:cBhvr>
                                        <p:cTn id="77" dur="1000"/>
                                        <p:tgtEl>
                                          <p:spTgt spid="582"/>
                                        </p:tgtEl>
                                      </p:cBhvr>
                                    </p:animEffect>
                                  </p:childTnLst>
                                </p:cTn>
                              </p:par>
                              <p:par>
                                <p:cTn id="78" presetID="35" presetClass="path" presetSubtype="0" accel="50000" decel="50000" fill="hold" nodeType="withEffect">
                                  <p:stCondLst>
                                    <p:cond delay="500"/>
                                  </p:stCondLst>
                                  <p:childTnLst>
                                    <p:animMotion origin="layout" path="M 0.026041666 0 L 0 0 E" pathEditMode="relative" ptsTypes="">
                                      <p:cBhvr>
                                        <p:cTn id="79" dur="1000" fill="hold"/>
                                        <p:tgtEl>
                                          <p:spTgt spid="58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0"/>
      <p:bldP spid="556" grpId="0"/>
      <p:bldP spid="558" grpId="0"/>
      <p:bldP spid="560" grpId="0"/>
      <p:bldP spid="562" grpId="0"/>
      <p:bldP spid="564" grpId="0"/>
      <p:bldP spid="566" grpId="0"/>
      <p:bldP spid="568" grpId="0"/>
      <p:bldP spid="570" grpId="0"/>
      <p:bldP spid="572" grpId="0"/>
      <p:bldP spid="574" grpId="0"/>
      <p:bldP spid="576" grpId="0"/>
      <p:bldP spid="578" grpId="0"/>
      <p:bldP spid="580" grpId="0"/>
      <p:bldP spid="5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587"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2">
            <a:alphaModFix/>
          </a:blip>
          <a:stretch/>
        </p:blipFill>
        <p:spPr>
          <a:xfrm>
            <a:off x="0" y="0"/>
            <a:ext cx="18288000" cy="10287000"/>
          </a:xfrm>
          <a:prstGeom prst="rect">
            <a:avLst/>
          </a:prstGeom>
        </p:spPr>
      </p:pic>
      <p:pic>
        <p:nvPicPr>
          <p:cNvPr id="588" name="layoutShapeInnerChild1">
            <a:extLst>
              <a:ext uri="{FF2B5EF4-FFF2-40B4-BE49-F238E27FC236}">
                <a16:creationId xmlns:a16="http://schemas.microsoft.com/office/drawing/2014/main" id="{A8642F66-C0BB-4949-9A9C-024B120A5D52}"/>
              </a:ext>
            </a:extLst>
          </p:cNvPr>
          <p:cNvPicPr>
            <a:picLocks noChangeAspect="1"/>
          </p:cNvPicPr>
          <p:nvPr/>
        </p:nvPicPr>
        <p:blipFill rotWithShape="1">
          <a:blip r:embed="rId3">
            <a:alphaModFix/>
          </a:blip>
          <a:stretch/>
        </p:blipFill>
        <p:spPr>
          <a:xfrm>
            <a:off x="0" y="0"/>
            <a:ext cx="18288000" cy="10287000"/>
          </a:xfrm>
          <a:prstGeom prst="rect">
            <a:avLst/>
          </a:prstGeom>
        </p:spPr>
      </p:pic>
      <p:pic>
        <p:nvPicPr>
          <p:cNvPr id="59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2286000"/>
            <a:ext cx="10677525" cy="1009650"/>
          </a:xfrm>
          <a:prstGeom prst="rect">
            <a:avLst/>
          </a:prstGeom>
        </p:spPr>
      </p:pic>
      <p:pic>
        <p:nvPicPr>
          <p:cNvPr id="59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71500" y="2286000"/>
            <a:ext cx="10677525" cy="1028700"/>
          </a:xfrm>
          <a:prstGeom prst="rect">
            <a:avLst/>
          </a:prstGeom>
        </p:spPr>
      </p:pic>
      <p:sp>
        <p:nvSpPr>
          <p:cNvPr id="594" name="text-0,0">
            <a:extLst>
              <a:ext uri="{FF2B5EF4-FFF2-40B4-BE49-F238E27FC236}">
                <a16:creationId xmlns:a16="http://schemas.microsoft.com/office/drawing/2014/main" id="{111B4A49-B930-4A89-A1CD-6CA2B3D95AED}"/>
              </a:ext>
            </a:extLst>
          </p:cNvPr>
          <p:cNvSpPr txBox="1"/>
          <p:nvPr/>
        </p:nvSpPr>
        <p:spPr>
          <a:xfrm>
            <a:off x="4646104" y="2613088"/>
            <a:ext cx="2557462" cy="361950"/>
          </a:xfrm>
          <a:prstGeom prst="rect">
            <a:avLst/>
          </a:prstGeom>
          <a:noFill/>
        </p:spPr>
        <p:txBody>
          <a:bodyPr vertOverflow="clip" horzOverflow="clip" wrap="square" lIns="0" tIns="0" rIns="0" bIns="0" rtlCol="0" anchor="t">
            <a:spAutoFit/>
          </a:bodyPr>
          <a:lstStyle/>
          <a:p>
            <a:pPr algn="ctr">
              <a:lnSpc>
                <a:spcPts val="2808"/>
              </a:lnSpc>
            </a:pPr>
            <a:r>
              <a:rPr lang="en-US" sz="1800" b="1" spc="-18" dirty="0">
                <a:solidFill>
                  <a:srgbClr val="FFFFFF">
                    <a:alpha val="100000"/>
                  </a:srgbClr>
                </a:solidFill>
                <a:latin typeface="Open Sans" panose="00000700000000000000" pitchFamily="2" charset="0"/>
              </a:rPr>
              <a:t>Core Revenue Streams</a:t>
            </a:r>
          </a:p>
        </p:txBody>
      </p:sp>
      <p:pic>
        <p:nvPicPr>
          <p:cNvPr id="59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1246796" y="2286000"/>
            <a:ext cx="6381750" cy="1009650"/>
          </a:xfrm>
          <a:prstGeom prst="rect">
            <a:avLst/>
          </a:prstGeom>
        </p:spPr>
      </p:pic>
      <p:pic>
        <p:nvPicPr>
          <p:cNvPr id="59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11246796" y="2286000"/>
            <a:ext cx="6381750" cy="1028700"/>
          </a:xfrm>
          <a:prstGeom prst="rect">
            <a:avLst/>
          </a:prstGeom>
        </p:spPr>
      </p:pic>
      <p:sp>
        <p:nvSpPr>
          <p:cNvPr id="600" name="text-0,1">
            <a:extLst>
              <a:ext uri="{FF2B5EF4-FFF2-40B4-BE49-F238E27FC236}">
                <a16:creationId xmlns:a16="http://schemas.microsoft.com/office/drawing/2014/main" id="{111B4A49-B930-4A89-A1CD-6CA2B3D95AED}"/>
              </a:ext>
            </a:extLst>
          </p:cNvPr>
          <p:cNvSpPr txBox="1"/>
          <p:nvPr/>
        </p:nvSpPr>
        <p:spPr>
          <a:xfrm>
            <a:off x="13962602" y="2613088"/>
            <a:ext cx="985838" cy="361950"/>
          </a:xfrm>
          <a:prstGeom prst="rect">
            <a:avLst/>
          </a:prstGeom>
          <a:noFill/>
        </p:spPr>
        <p:txBody>
          <a:bodyPr vertOverflow="clip" horzOverflow="clip" wrap="square" lIns="0" tIns="0" rIns="0" bIns="0" rtlCol="0" anchor="t">
            <a:spAutoFit/>
          </a:bodyPr>
          <a:lstStyle/>
          <a:p>
            <a:pPr algn="ctr">
              <a:lnSpc>
                <a:spcPts val="2808"/>
              </a:lnSpc>
            </a:pPr>
            <a:r>
              <a:rPr lang="en-US" sz="1800" b="1" spc="-18" dirty="0">
                <a:solidFill>
                  <a:srgbClr val="FFFFFF">
                    <a:alpha val="100000"/>
                  </a:srgbClr>
                </a:solidFill>
                <a:latin typeface="Open Sans" panose="00000700000000000000" pitchFamily="2" charset="0"/>
              </a:rPr>
              <a:t>Targets</a:t>
            </a:r>
          </a:p>
        </p:txBody>
      </p:sp>
      <p:pic>
        <p:nvPicPr>
          <p:cNvPr id="60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3335084"/>
            <a:ext cx="10677525" cy="1009650"/>
          </a:xfrm>
          <a:prstGeom prst="rect">
            <a:avLst/>
          </a:prstGeom>
        </p:spPr>
      </p:pic>
      <p:pic>
        <p:nvPicPr>
          <p:cNvPr id="60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71500" y="3335084"/>
            <a:ext cx="10677525" cy="1028700"/>
          </a:xfrm>
          <a:prstGeom prst="rect">
            <a:avLst/>
          </a:prstGeom>
        </p:spPr>
      </p:pic>
      <p:sp>
        <p:nvSpPr>
          <p:cNvPr id="606" name="Label-1,0">
            <a:extLst>
              <a:ext uri="{FF2B5EF4-FFF2-40B4-BE49-F238E27FC236}">
                <a16:creationId xmlns:a16="http://schemas.microsoft.com/office/drawing/2014/main" id="{111B4A49-B930-4A89-A1CD-6CA2B3D95AED}"/>
              </a:ext>
            </a:extLst>
          </p:cNvPr>
          <p:cNvSpPr txBox="1"/>
          <p:nvPr/>
        </p:nvSpPr>
        <p:spPr>
          <a:xfrm>
            <a:off x="704850" y="3662172"/>
            <a:ext cx="10444162"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Participation Fees</a:t>
            </a:r>
          </a:p>
        </p:txBody>
      </p:sp>
      <p:pic>
        <p:nvPicPr>
          <p:cNvPr id="60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1246930" y="3335084"/>
            <a:ext cx="6381750" cy="1009650"/>
          </a:xfrm>
          <a:prstGeom prst="rect">
            <a:avLst/>
          </a:prstGeom>
        </p:spPr>
      </p:pic>
      <p:pic>
        <p:nvPicPr>
          <p:cNvPr id="61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11246930" y="3335084"/>
            <a:ext cx="6381750" cy="1028700"/>
          </a:xfrm>
          <a:prstGeom prst="rect">
            <a:avLst/>
          </a:prstGeom>
        </p:spPr>
      </p:pic>
      <p:sp>
        <p:nvSpPr>
          <p:cNvPr id="612" name="Label-1,1">
            <a:extLst>
              <a:ext uri="{FF2B5EF4-FFF2-40B4-BE49-F238E27FC236}">
                <a16:creationId xmlns:a16="http://schemas.microsoft.com/office/drawing/2014/main" id="{111B4A49-B930-4A89-A1CD-6CA2B3D95AED}"/>
              </a:ext>
            </a:extLst>
          </p:cNvPr>
          <p:cNvSpPr txBox="1"/>
          <p:nvPr/>
        </p:nvSpPr>
        <p:spPr>
          <a:xfrm>
            <a:off x="11380280" y="3662172"/>
            <a:ext cx="6148388"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$3.8M to $5.5M</a:t>
            </a:r>
          </a:p>
        </p:txBody>
      </p:sp>
      <p:pic>
        <p:nvPicPr>
          <p:cNvPr id="61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4384167"/>
            <a:ext cx="10677525" cy="1009650"/>
          </a:xfrm>
          <a:prstGeom prst="rect">
            <a:avLst/>
          </a:prstGeom>
        </p:spPr>
      </p:pic>
      <p:pic>
        <p:nvPicPr>
          <p:cNvPr id="61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71500" y="4384167"/>
            <a:ext cx="10677525" cy="1028700"/>
          </a:xfrm>
          <a:prstGeom prst="rect">
            <a:avLst/>
          </a:prstGeom>
        </p:spPr>
      </p:pic>
      <p:sp>
        <p:nvSpPr>
          <p:cNvPr id="618" name="Label-2,0">
            <a:extLst>
              <a:ext uri="{FF2B5EF4-FFF2-40B4-BE49-F238E27FC236}">
                <a16:creationId xmlns:a16="http://schemas.microsoft.com/office/drawing/2014/main" id="{111B4A49-B930-4A89-A1CD-6CA2B3D95AED}"/>
              </a:ext>
            </a:extLst>
          </p:cNvPr>
          <p:cNvSpPr txBox="1"/>
          <p:nvPr/>
        </p:nvSpPr>
        <p:spPr>
          <a:xfrm>
            <a:off x="704850" y="4711256"/>
            <a:ext cx="10444162"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Sponsorship &amp; Partnerships</a:t>
            </a:r>
          </a:p>
        </p:txBody>
      </p:sp>
      <p:pic>
        <p:nvPicPr>
          <p:cNvPr id="62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1246930" y="4384167"/>
            <a:ext cx="6381750" cy="1009650"/>
          </a:xfrm>
          <a:prstGeom prst="rect">
            <a:avLst/>
          </a:prstGeom>
        </p:spPr>
      </p:pic>
      <p:pic>
        <p:nvPicPr>
          <p:cNvPr id="62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11246930" y="4384167"/>
            <a:ext cx="6381750" cy="1028700"/>
          </a:xfrm>
          <a:prstGeom prst="rect">
            <a:avLst/>
          </a:prstGeom>
        </p:spPr>
      </p:pic>
      <p:sp>
        <p:nvSpPr>
          <p:cNvPr id="624" name="Label-2,1">
            <a:extLst>
              <a:ext uri="{FF2B5EF4-FFF2-40B4-BE49-F238E27FC236}">
                <a16:creationId xmlns:a16="http://schemas.microsoft.com/office/drawing/2014/main" id="{111B4A49-B930-4A89-A1CD-6CA2B3D95AED}"/>
              </a:ext>
            </a:extLst>
          </p:cNvPr>
          <p:cNvSpPr txBox="1"/>
          <p:nvPr/>
        </p:nvSpPr>
        <p:spPr>
          <a:xfrm>
            <a:off x="11380280" y="4711256"/>
            <a:ext cx="6148388"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$2.2M to $5M+</a:t>
            </a:r>
          </a:p>
        </p:txBody>
      </p:sp>
      <p:pic>
        <p:nvPicPr>
          <p:cNvPr id="62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5433250"/>
            <a:ext cx="10677525" cy="1009650"/>
          </a:xfrm>
          <a:prstGeom prst="rect">
            <a:avLst/>
          </a:prstGeom>
        </p:spPr>
      </p:pic>
      <p:pic>
        <p:nvPicPr>
          <p:cNvPr id="62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71500" y="5433250"/>
            <a:ext cx="10677525" cy="1028700"/>
          </a:xfrm>
          <a:prstGeom prst="rect">
            <a:avLst/>
          </a:prstGeom>
        </p:spPr>
      </p:pic>
      <p:sp>
        <p:nvSpPr>
          <p:cNvPr id="630" name="Label-3,0">
            <a:extLst>
              <a:ext uri="{FF2B5EF4-FFF2-40B4-BE49-F238E27FC236}">
                <a16:creationId xmlns:a16="http://schemas.microsoft.com/office/drawing/2014/main" id="{111B4A49-B930-4A89-A1CD-6CA2B3D95AED}"/>
              </a:ext>
            </a:extLst>
          </p:cNvPr>
          <p:cNvSpPr txBox="1"/>
          <p:nvPr/>
        </p:nvSpPr>
        <p:spPr>
          <a:xfrm>
            <a:off x="704850" y="5760434"/>
            <a:ext cx="10444162"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Government Grants</a:t>
            </a:r>
          </a:p>
        </p:txBody>
      </p:sp>
      <p:pic>
        <p:nvPicPr>
          <p:cNvPr id="63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1246930" y="5433250"/>
            <a:ext cx="6381750" cy="1009650"/>
          </a:xfrm>
          <a:prstGeom prst="rect">
            <a:avLst/>
          </a:prstGeom>
        </p:spPr>
      </p:pic>
      <p:pic>
        <p:nvPicPr>
          <p:cNvPr id="63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11246930" y="5433250"/>
            <a:ext cx="6381750" cy="1028700"/>
          </a:xfrm>
          <a:prstGeom prst="rect">
            <a:avLst/>
          </a:prstGeom>
        </p:spPr>
      </p:pic>
      <p:sp>
        <p:nvSpPr>
          <p:cNvPr id="636" name="Label-3,1">
            <a:extLst>
              <a:ext uri="{FF2B5EF4-FFF2-40B4-BE49-F238E27FC236}">
                <a16:creationId xmlns:a16="http://schemas.microsoft.com/office/drawing/2014/main" id="{111B4A49-B930-4A89-A1CD-6CA2B3D95AED}"/>
              </a:ext>
            </a:extLst>
          </p:cNvPr>
          <p:cNvSpPr txBox="1"/>
          <p:nvPr/>
        </p:nvSpPr>
        <p:spPr>
          <a:xfrm>
            <a:off x="11380280" y="5760434"/>
            <a:ext cx="6148388"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$1.5M to $2.75M</a:t>
            </a:r>
          </a:p>
        </p:txBody>
      </p:sp>
      <p:pic>
        <p:nvPicPr>
          <p:cNvPr id="63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6482334"/>
            <a:ext cx="10677525" cy="1009650"/>
          </a:xfrm>
          <a:prstGeom prst="rect">
            <a:avLst/>
          </a:prstGeom>
        </p:spPr>
      </p:pic>
      <p:pic>
        <p:nvPicPr>
          <p:cNvPr id="64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71500" y="6482334"/>
            <a:ext cx="10677525" cy="1028700"/>
          </a:xfrm>
          <a:prstGeom prst="rect">
            <a:avLst/>
          </a:prstGeom>
        </p:spPr>
      </p:pic>
      <p:sp>
        <p:nvSpPr>
          <p:cNvPr id="642" name="Label-4,0">
            <a:extLst>
              <a:ext uri="{FF2B5EF4-FFF2-40B4-BE49-F238E27FC236}">
                <a16:creationId xmlns:a16="http://schemas.microsoft.com/office/drawing/2014/main" id="{111B4A49-B930-4A89-A1CD-6CA2B3D95AED}"/>
              </a:ext>
            </a:extLst>
          </p:cNvPr>
          <p:cNvSpPr txBox="1"/>
          <p:nvPr/>
        </p:nvSpPr>
        <p:spPr>
          <a:xfrm>
            <a:off x="704850" y="6809518"/>
            <a:ext cx="10444162"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Digital &amp; Fan Subscriptions</a:t>
            </a:r>
          </a:p>
        </p:txBody>
      </p:sp>
      <p:pic>
        <p:nvPicPr>
          <p:cNvPr id="64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1246930" y="6482334"/>
            <a:ext cx="6381750" cy="1009650"/>
          </a:xfrm>
          <a:prstGeom prst="rect">
            <a:avLst/>
          </a:prstGeom>
        </p:spPr>
      </p:pic>
      <p:pic>
        <p:nvPicPr>
          <p:cNvPr id="64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11246930" y="6482334"/>
            <a:ext cx="6381750" cy="1028700"/>
          </a:xfrm>
          <a:prstGeom prst="rect">
            <a:avLst/>
          </a:prstGeom>
        </p:spPr>
      </p:pic>
      <p:sp>
        <p:nvSpPr>
          <p:cNvPr id="648" name="Label-4,1">
            <a:extLst>
              <a:ext uri="{FF2B5EF4-FFF2-40B4-BE49-F238E27FC236}">
                <a16:creationId xmlns:a16="http://schemas.microsoft.com/office/drawing/2014/main" id="{111B4A49-B930-4A89-A1CD-6CA2B3D95AED}"/>
              </a:ext>
            </a:extLst>
          </p:cNvPr>
          <p:cNvSpPr txBox="1"/>
          <p:nvPr/>
        </p:nvSpPr>
        <p:spPr>
          <a:xfrm>
            <a:off x="11380280" y="6809518"/>
            <a:ext cx="6148388"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&lt;$250K to $1.2M</a:t>
            </a:r>
          </a:p>
        </p:txBody>
      </p:sp>
      <p:pic>
        <p:nvPicPr>
          <p:cNvPr id="65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7531418"/>
            <a:ext cx="10677525" cy="1009650"/>
          </a:xfrm>
          <a:prstGeom prst="rect">
            <a:avLst/>
          </a:prstGeom>
        </p:spPr>
      </p:pic>
      <p:pic>
        <p:nvPicPr>
          <p:cNvPr id="65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71500" y="7531418"/>
            <a:ext cx="10677525" cy="1028700"/>
          </a:xfrm>
          <a:prstGeom prst="rect">
            <a:avLst/>
          </a:prstGeom>
        </p:spPr>
      </p:pic>
      <p:sp>
        <p:nvSpPr>
          <p:cNvPr id="654" name="Label-5,0">
            <a:extLst>
              <a:ext uri="{FF2B5EF4-FFF2-40B4-BE49-F238E27FC236}">
                <a16:creationId xmlns:a16="http://schemas.microsoft.com/office/drawing/2014/main" id="{111B4A49-B930-4A89-A1CD-6CA2B3D95AED}"/>
              </a:ext>
            </a:extLst>
          </p:cNvPr>
          <p:cNvSpPr txBox="1"/>
          <p:nvPr/>
        </p:nvSpPr>
        <p:spPr>
          <a:xfrm>
            <a:off x="704850" y="7858601"/>
            <a:ext cx="10444162"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Merchandise</a:t>
            </a:r>
          </a:p>
        </p:txBody>
      </p:sp>
      <p:pic>
        <p:nvPicPr>
          <p:cNvPr id="656"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1246930" y="7531418"/>
            <a:ext cx="6381750" cy="1009650"/>
          </a:xfrm>
          <a:prstGeom prst="rect">
            <a:avLst/>
          </a:prstGeom>
        </p:spPr>
      </p:pic>
      <p:pic>
        <p:nvPicPr>
          <p:cNvPr id="65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11246930" y="7531418"/>
            <a:ext cx="6381750" cy="1028700"/>
          </a:xfrm>
          <a:prstGeom prst="rect">
            <a:avLst/>
          </a:prstGeom>
        </p:spPr>
      </p:pic>
      <p:sp>
        <p:nvSpPr>
          <p:cNvPr id="660" name="Label-5,1">
            <a:extLst>
              <a:ext uri="{FF2B5EF4-FFF2-40B4-BE49-F238E27FC236}">
                <a16:creationId xmlns:a16="http://schemas.microsoft.com/office/drawing/2014/main" id="{111B4A49-B930-4A89-A1CD-6CA2B3D95AED}"/>
              </a:ext>
            </a:extLst>
          </p:cNvPr>
          <p:cNvSpPr txBox="1"/>
          <p:nvPr/>
        </p:nvSpPr>
        <p:spPr>
          <a:xfrm>
            <a:off x="11380280" y="7858601"/>
            <a:ext cx="6148388"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$750K to $1.5M</a:t>
            </a:r>
          </a:p>
        </p:txBody>
      </p:sp>
      <p:pic>
        <p:nvPicPr>
          <p:cNvPr id="662"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4">
            <a:alphaModFix/>
          </a:blip>
          <a:stretch/>
        </p:blipFill>
        <p:spPr>
          <a:xfrm>
            <a:off x="571500" y="8580388"/>
            <a:ext cx="10677525" cy="1009650"/>
          </a:xfrm>
          <a:prstGeom prst="rect">
            <a:avLst/>
          </a:prstGeom>
        </p:spPr>
      </p:pic>
      <p:pic>
        <p:nvPicPr>
          <p:cNvPr id="664"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5">
            <a:alphaModFix/>
          </a:blip>
          <a:stretch/>
        </p:blipFill>
        <p:spPr>
          <a:xfrm>
            <a:off x="571500" y="8580388"/>
            <a:ext cx="10677525" cy="1028700"/>
          </a:xfrm>
          <a:prstGeom prst="rect">
            <a:avLst/>
          </a:prstGeom>
        </p:spPr>
      </p:pic>
      <p:sp>
        <p:nvSpPr>
          <p:cNvPr id="666" name="Label-6,0">
            <a:extLst>
              <a:ext uri="{FF2B5EF4-FFF2-40B4-BE49-F238E27FC236}">
                <a16:creationId xmlns:a16="http://schemas.microsoft.com/office/drawing/2014/main" id="{111B4A49-B930-4A89-A1CD-6CA2B3D95AED}"/>
              </a:ext>
            </a:extLst>
          </p:cNvPr>
          <p:cNvSpPr txBox="1"/>
          <p:nvPr/>
        </p:nvSpPr>
        <p:spPr>
          <a:xfrm>
            <a:off x="704850" y="8907780"/>
            <a:ext cx="10444162"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Education/Workforce Training</a:t>
            </a:r>
          </a:p>
        </p:txBody>
      </p:sp>
      <p:pic>
        <p:nvPicPr>
          <p:cNvPr id="668"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6">
            <a:alphaModFix/>
          </a:blip>
          <a:stretch/>
        </p:blipFill>
        <p:spPr>
          <a:xfrm>
            <a:off x="11246796" y="8580388"/>
            <a:ext cx="6381750" cy="1009650"/>
          </a:xfrm>
          <a:prstGeom prst="rect">
            <a:avLst/>
          </a:prstGeom>
        </p:spPr>
      </p:pic>
      <p:pic>
        <p:nvPicPr>
          <p:cNvPr id="670" name="Rect">
            <a:extLst>
              <a:ext uri="{FF2B5EF4-FFF2-40B4-BE49-F238E27FC236}">
                <a16:creationId xmlns:a16="http://schemas.microsoft.com/office/drawing/2014/main" id="{A8642F66-C0BB-4949-9A9C-024B120A5D52}"/>
              </a:ext>
            </a:extLst>
          </p:cNvPr>
          <p:cNvPicPr>
            <a:picLocks noChangeAspect="1"/>
          </p:cNvPicPr>
          <p:nvPr/>
        </p:nvPicPr>
        <p:blipFill rotWithShape="1">
          <a:blip r:embed="rId7">
            <a:alphaModFix/>
          </a:blip>
          <a:stretch/>
        </p:blipFill>
        <p:spPr>
          <a:xfrm>
            <a:off x="11246796" y="8580388"/>
            <a:ext cx="6381750" cy="1028700"/>
          </a:xfrm>
          <a:prstGeom prst="rect">
            <a:avLst/>
          </a:prstGeom>
        </p:spPr>
      </p:pic>
      <p:sp>
        <p:nvSpPr>
          <p:cNvPr id="672" name="Label-6,1">
            <a:extLst>
              <a:ext uri="{FF2B5EF4-FFF2-40B4-BE49-F238E27FC236}">
                <a16:creationId xmlns:a16="http://schemas.microsoft.com/office/drawing/2014/main" id="{111B4A49-B930-4A89-A1CD-6CA2B3D95AED}"/>
              </a:ext>
            </a:extLst>
          </p:cNvPr>
          <p:cNvSpPr txBox="1"/>
          <p:nvPr/>
        </p:nvSpPr>
        <p:spPr>
          <a:xfrm>
            <a:off x="11380280" y="8907780"/>
            <a:ext cx="6148388" cy="361950"/>
          </a:xfrm>
          <a:prstGeom prst="rect">
            <a:avLst/>
          </a:prstGeom>
          <a:noFill/>
        </p:spPr>
        <p:txBody>
          <a:bodyPr vertOverflow="clip" horzOverflow="clip" wrap="square" lIns="0" tIns="0" rIns="0" bIns="0" rtlCol="0" anchor="t">
            <a:spAutoFit/>
          </a:bodyPr>
          <a:lstStyle/>
          <a:p>
            <a:pPr algn="ctr">
              <a:lnSpc>
                <a:spcPts val="2808"/>
              </a:lnSpc>
            </a:pPr>
            <a:r>
              <a:rPr lang="en-US" sz="1800" spc="-18" dirty="0">
                <a:solidFill>
                  <a:srgbClr val="E6E6E6">
                    <a:alpha val="100000"/>
                  </a:srgbClr>
                </a:solidFill>
                <a:latin typeface="Open Sans" panose="00000700000000000000" pitchFamily="2" charset="0"/>
              </a:rPr>
              <a:t>$400K to $1.2M</a:t>
            </a:r>
          </a:p>
        </p:txBody>
      </p:sp>
      <p:sp>
        <p:nvSpPr>
          <p:cNvPr id="674" name="Title 3">
            <a:extLst>
              <a:ext uri="{FF2B5EF4-FFF2-40B4-BE49-F238E27FC236}">
                <a16:creationId xmlns:a16="http://schemas.microsoft.com/office/drawing/2014/main" id="{111B4A49-B930-4A89-A1CD-6CA2B3D95AED}"/>
              </a:ext>
            </a:extLst>
          </p:cNvPr>
          <p:cNvSpPr txBox="1"/>
          <p:nvPr/>
        </p:nvSpPr>
        <p:spPr>
          <a:xfrm>
            <a:off x="571500" y="533400"/>
            <a:ext cx="17178338" cy="704850"/>
          </a:xfrm>
          <a:prstGeom prst="rect">
            <a:avLst/>
          </a:prstGeom>
          <a:noFill/>
        </p:spPr>
        <p:txBody>
          <a:bodyPr vertOverflow="clip" horzOverflow="clip" wrap="square" lIns="0" tIns="0" rIns="0" bIns="0" rtlCol="0" anchor="t">
            <a:spAutoFit/>
          </a:bodyPr>
          <a:lstStyle/>
          <a:p>
            <a:pPr algn="l">
              <a:lnSpc>
                <a:spcPts val="5460"/>
              </a:lnSpc>
            </a:pPr>
            <a:r>
              <a:rPr lang="en-US" sz="4200" b="1" spc="-147" dirty="0">
                <a:solidFill>
                  <a:srgbClr val="FFFFFF">
                    <a:alpha val="100000"/>
                  </a:srgbClr>
                </a:solidFill>
                <a:latin typeface="Montserrat" panose="00000700000000000000" pitchFamily="2" charset="0"/>
              </a:rPr>
              <a:t>Financial Sustainability Roadmap (2026–2029)</a:t>
            </a:r>
          </a:p>
        </p:txBody>
      </p:sp>
      <p:sp>
        <p:nvSpPr>
          <p:cNvPr id="676" name="SubTitle">
            <a:extLst>
              <a:ext uri="{FF2B5EF4-FFF2-40B4-BE49-F238E27FC236}">
                <a16:creationId xmlns:a16="http://schemas.microsoft.com/office/drawing/2014/main" id="{111B4A49-B930-4A89-A1CD-6CA2B3D95AED}"/>
              </a:ext>
            </a:extLst>
          </p:cNvPr>
          <p:cNvSpPr txBox="1"/>
          <p:nvPr/>
        </p:nvSpPr>
        <p:spPr>
          <a:xfrm>
            <a:off x="571500" y="1295400"/>
            <a:ext cx="17178338" cy="371475"/>
          </a:xfrm>
          <a:prstGeom prst="rect">
            <a:avLst/>
          </a:prstGeom>
          <a:noFill/>
        </p:spPr>
        <p:txBody>
          <a:bodyPr vertOverflow="clip" horzOverflow="clip" wrap="square" lIns="0" tIns="0" rIns="0" bIns="0" rtlCol="0" anchor="t">
            <a:spAutoFit/>
          </a:bodyPr>
          <a:lstStyle/>
          <a:p>
            <a:pPr algn="l">
              <a:lnSpc>
                <a:spcPts val="2808"/>
              </a:lnSpc>
            </a:pPr>
            <a:r>
              <a:rPr lang="en-US" sz="1800" spc="-18" dirty="0">
                <a:solidFill>
                  <a:srgbClr val="E6E6E6">
                    <a:alpha val="100000"/>
                  </a:srgbClr>
                </a:solidFill>
                <a:latin typeface="Open Sans" panose="00000700000000000000" pitchFamily="2" charset="0"/>
              </a:rPr>
              <a:t>Exploring Revenue Strategies and Financial Management Priorities for Growth</a:t>
            </a:r>
          </a:p>
        </p:txBody>
      </p:sp>
    </p:spTree>
    <p:extLst>
      <p:ext uri="{BB962C8B-B14F-4D97-AF65-F5344CB8AC3E}">
        <p14:creationId xmlns:p14="http://schemas.microsoft.com/office/powerpoint/2010/main" val="3648047976"/>
      </p:ext>
    </p:extLst>
  </p:cSld>
  <p:clrMapOvr>
    <a:masterClrMapping/>
  </p:clrMapOvr>
  <mc:AlternateContent xmlns:mc="http://schemas.openxmlformats.org/markup-compatibility/2006">
    <mc:Choice xmlns:p14="http://schemas.microsoft.com/office/powerpoint/2010/main" Requires="p14">
      <p:transition spd="med" p14:dur="700" advClick="0">
        <p:push/>
      </p:transition>
    </mc:Choice>
    <mc:Fallback>
      <p:transition spd="med"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nodeType="withEffect">
                                  <p:stCondLst>
                                    <p:cond delay="0"/>
                                  </p:stCondLst>
                                  <p:childTnLst>
                                    <p:set>
                                      <p:cBhvr>
                                        <p:cTn id="6" dur="1" fill="hold">
                                          <p:stCondLst>
                                            <p:cond delay="0"/>
                                          </p:stCondLst>
                                        </p:cTn>
                                        <p:tgtEl>
                                          <p:spTgt spid="588"/>
                                        </p:tgtEl>
                                        <p:attrNameLst>
                                          <p:attrName>style.visibility</p:attrName>
                                        </p:attrNameLst>
                                      </p:cBhvr>
                                      <p:to>
                                        <p:strVal val="visible"/>
                                      </p:to>
                                    </p:set>
                                    <p:animEffect transition="in" filter="fade">
                                      <p:cBhvr>
                                        <p:cTn id="7" dur="1200"/>
                                        <p:tgtEl>
                                          <p:spTgt spid="588"/>
                                        </p:tgtEl>
                                      </p:cBhvr>
                                    </p:animEffect>
                                  </p:childTnLst>
                                </p:cTn>
                              </p:par>
                              <p:par>
                                <p:cTn id="8" presetID="35" presetClass="path" presetSubtype="0" accel="50000" decel="50000" fill="hold" nodeType="withEffect">
                                  <p:stCondLst>
                                    <p:cond delay="0"/>
                                  </p:stCondLst>
                                  <p:childTnLst>
                                    <p:animMotion origin="layout" path="M 0.041666668 0 L 0 0 E" pathEditMode="relative" ptsTypes="">
                                      <p:cBhvr>
                                        <p:cTn id="9" dur="1200" fill="hold"/>
                                        <p:tgtEl>
                                          <p:spTgt spid="588"/>
                                        </p:tgtEl>
                                        <p:attrNameLst>
                                          <p:attrName>ppt_x</p:attrName>
                                          <p:attrName>ppt_y</p:attrName>
                                        </p:attrNameLst>
                                      </p:cBhvr>
                                    </p:animMotion>
                                  </p:childTnLst>
                                </p:cTn>
                              </p:par>
                              <p:par>
                                <p:cTn id="10" presetID="10" presetClass="entr" presetSubtype="0" accel="50000" decel="50000" fill="hold" nodeType="withEffect">
                                  <p:stCondLst>
                                    <p:cond delay="1000"/>
                                  </p:stCondLst>
                                  <p:childTnLst>
                                    <p:set>
                                      <p:cBhvr>
                                        <p:cTn id="11" dur="1" fill="hold">
                                          <p:stCondLst>
                                            <p:cond delay="0"/>
                                          </p:stCondLst>
                                        </p:cTn>
                                        <p:tgtEl>
                                          <p:spTgt spid="590"/>
                                        </p:tgtEl>
                                        <p:attrNameLst>
                                          <p:attrName>style.visibility</p:attrName>
                                        </p:attrNameLst>
                                      </p:cBhvr>
                                      <p:to>
                                        <p:strVal val="visible"/>
                                      </p:to>
                                    </p:set>
                                    <p:animEffect transition="in" filter="fade">
                                      <p:cBhvr>
                                        <p:cTn id="12" dur="1000"/>
                                        <p:tgtEl>
                                          <p:spTgt spid="590"/>
                                        </p:tgtEl>
                                      </p:cBhvr>
                                    </p:animEffect>
                                  </p:childTnLst>
                                </p:cTn>
                              </p:par>
                              <p:par>
                                <p:cTn id="13" presetID="35" presetClass="path" presetSubtype="0" accel="50000" decel="50000" fill="hold" nodeType="withEffect">
                                  <p:stCondLst>
                                    <p:cond delay="1000"/>
                                  </p:stCondLst>
                                  <p:childTnLst>
                                    <p:animMotion origin="layout" path="M 0.026041666 0 L 0 0 E" pathEditMode="relative" ptsTypes="">
                                      <p:cBhvr>
                                        <p:cTn id="14" dur="1000" fill="hold"/>
                                        <p:tgtEl>
                                          <p:spTgt spid="590"/>
                                        </p:tgtEl>
                                        <p:attrNameLst>
                                          <p:attrName>ppt_x</p:attrName>
                                          <p:attrName>ppt_y</p:attrName>
                                        </p:attrNameLst>
                                      </p:cBhvr>
                                    </p:animMotion>
                                  </p:childTnLst>
                                </p:cTn>
                              </p:par>
                              <p:par>
                                <p:cTn id="15" presetID="10" presetClass="entr" presetSubtype="0" accel="50000" decel="50000" fill="hold" nodeType="withEffect">
                                  <p:stCondLst>
                                    <p:cond delay="1000"/>
                                  </p:stCondLst>
                                  <p:childTnLst>
                                    <p:set>
                                      <p:cBhvr>
                                        <p:cTn id="16" dur="1" fill="hold">
                                          <p:stCondLst>
                                            <p:cond delay="0"/>
                                          </p:stCondLst>
                                        </p:cTn>
                                        <p:tgtEl>
                                          <p:spTgt spid="592"/>
                                        </p:tgtEl>
                                        <p:attrNameLst>
                                          <p:attrName>style.visibility</p:attrName>
                                        </p:attrNameLst>
                                      </p:cBhvr>
                                      <p:to>
                                        <p:strVal val="visible"/>
                                      </p:to>
                                    </p:set>
                                    <p:animEffect transition="in" filter="fade">
                                      <p:cBhvr>
                                        <p:cTn id="17" dur="1000"/>
                                        <p:tgtEl>
                                          <p:spTgt spid="592"/>
                                        </p:tgtEl>
                                      </p:cBhvr>
                                    </p:animEffect>
                                  </p:childTnLst>
                                </p:cTn>
                              </p:par>
                              <p:par>
                                <p:cTn id="18" presetID="35" presetClass="path" presetSubtype="0" accel="50000" decel="50000" fill="hold" nodeType="withEffect">
                                  <p:stCondLst>
                                    <p:cond delay="1000"/>
                                  </p:stCondLst>
                                  <p:childTnLst>
                                    <p:animMotion origin="layout" path="M 0.026041666 0 L 0 0 E" pathEditMode="relative" ptsTypes="">
                                      <p:cBhvr>
                                        <p:cTn id="19" dur="1000" fill="hold"/>
                                        <p:tgtEl>
                                          <p:spTgt spid="592"/>
                                        </p:tgtEl>
                                        <p:attrNameLst>
                                          <p:attrName>ppt_x</p:attrName>
                                          <p:attrName>ppt_y</p:attrName>
                                        </p:attrNameLst>
                                      </p:cBhvr>
                                    </p:animMotion>
                                  </p:childTnLst>
                                </p:cTn>
                              </p:par>
                              <p:par>
                                <p:cTn id="20" presetID="10" presetClass="entr" presetSubtype="0" accel="50000" decel="50000" fill="hold" nodeType="withEffect">
                                  <p:stCondLst>
                                    <p:cond delay="1000"/>
                                  </p:stCondLst>
                                  <p:childTnLst>
                                    <p:set>
                                      <p:cBhvr>
                                        <p:cTn id="21" dur="1" fill="hold">
                                          <p:stCondLst>
                                            <p:cond delay="0"/>
                                          </p:stCondLst>
                                        </p:cTn>
                                        <p:tgtEl>
                                          <p:spTgt spid="594"/>
                                        </p:tgtEl>
                                        <p:attrNameLst>
                                          <p:attrName>style.visibility</p:attrName>
                                        </p:attrNameLst>
                                      </p:cBhvr>
                                      <p:to>
                                        <p:strVal val="visible"/>
                                      </p:to>
                                    </p:set>
                                    <p:animEffect transition="in" filter="fade">
                                      <p:cBhvr>
                                        <p:cTn id="22" dur="1000"/>
                                        <p:tgtEl>
                                          <p:spTgt spid="594"/>
                                        </p:tgtEl>
                                      </p:cBhvr>
                                    </p:animEffect>
                                  </p:childTnLst>
                                </p:cTn>
                              </p:par>
                              <p:par>
                                <p:cTn id="23" presetID="35" presetClass="path" presetSubtype="0" accel="50000" decel="50000" fill="hold" nodeType="withEffect">
                                  <p:stCondLst>
                                    <p:cond delay="1000"/>
                                  </p:stCondLst>
                                  <p:childTnLst>
                                    <p:animMotion origin="layout" path="M 0.026042318 3.475613E-06 L 6.5167745E-07 3.475613E-06 E" pathEditMode="relative" ptsTypes="">
                                      <p:cBhvr>
                                        <p:cTn id="24" dur="1000" fill="hold"/>
                                        <p:tgtEl>
                                          <p:spTgt spid="594"/>
                                        </p:tgtEl>
                                        <p:attrNameLst>
                                          <p:attrName>ppt_x</p:attrName>
                                          <p:attrName>ppt_y</p:attrName>
                                        </p:attrNameLst>
                                      </p:cBhvr>
                                    </p:animMotion>
                                  </p:childTnLst>
                                </p:cTn>
                              </p:par>
                              <p:par>
                                <p:cTn id="25" presetID="10" presetClass="entr" presetSubtype="0" accel="50000" decel="50000" fill="hold" nodeType="withEffect">
                                  <p:stCondLst>
                                    <p:cond delay="1000"/>
                                  </p:stCondLst>
                                  <p:childTnLst>
                                    <p:set>
                                      <p:cBhvr>
                                        <p:cTn id="26" dur="1" fill="hold">
                                          <p:stCondLst>
                                            <p:cond delay="0"/>
                                          </p:stCondLst>
                                        </p:cTn>
                                        <p:tgtEl>
                                          <p:spTgt spid="596"/>
                                        </p:tgtEl>
                                        <p:attrNameLst>
                                          <p:attrName>style.visibility</p:attrName>
                                        </p:attrNameLst>
                                      </p:cBhvr>
                                      <p:to>
                                        <p:strVal val="visible"/>
                                      </p:to>
                                    </p:set>
                                    <p:animEffect transition="in" filter="fade">
                                      <p:cBhvr>
                                        <p:cTn id="27" dur="1000"/>
                                        <p:tgtEl>
                                          <p:spTgt spid="596"/>
                                        </p:tgtEl>
                                      </p:cBhvr>
                                    </p:animEffect>
                                  </p:childTnLst>
                                </p:cTn>
                              </p:par>
                              <p:par>
                                <p:cTn id="28" presetID="35" presetClass="path" presetSubtype="0" accel="50000" decel="50000" fill="hold" nodeType="withEffect">
                                  <p:stCondLst>
                                    <p:cond delay="1000"/>
                                  </p:stCondLst>
                                  <p:childTnLst>
                                    <p:animMotion origin="layout" path="M 0.026042303 0 L 6.357829E-07 0 E" pathEditMode="relative" ptsTypes="">
                                      <p:cBhvr>
                                        <p:cTn id="29" dur="1000" fill="hold"/>
                                        <p:tgtEl>
                                          <p:spTgt spid="596"/>
                                        </p:tgtEl>
                                        <p:attrNameLst>
                                          <p:attrName>ppt_x</p:attrName>
                                          <p:attrName>ppt_y</p:attrName>
                                        </p:attrNameLst>
                                      </p:cBhvr>
                                    </p:animMotion>
                                  </p:childTnLst>
                                </p:cTn>
                              </p:par>
                              <p:par>
                                <p:cTn id="30" presetID="10" presetClass="entr" presetSubtype="0" accel="50000" decel="50000" fill="hold" nodeType="withEffect">
                                  <p:stCondLst>
                                    <p:cond delay="1000"/>
                                  </p:stCondLst>
                                  <p:childTnLst>
                                    <p:set>
                                      <p:cBhvr>
                                        <p:cTn id="31" dur="1" fill="hold">
                                          <p:stCondLst>
                                            <p:cond delay="0"/>
                                          </p:stCondLst>
                                        </p:cTn>
                                        <p:tgtEl>
                                          <p:spTgt spid="598"/>
                                        </p:tgtEl>
                                        <p:attrNameLst>
                                          <p:attrName>style.visibility</p:attrName>
                                        </p:attrNameLst>
                                      </p:cBhvr>
                                      <p:to>
                                        <p:strVal val="visible"/>
                                      </p:to>
                                    </p:set>
                                    <p:animEffect transition="in" filter="fade">
                                      <p:cBhvr>
                                        <p:cTn id="32" dur="1000"/>
                                        <p:tgtEl>
                                          <p:spTgt spid="598"/>
                                        </p:tgtEl>
                                      </p:cBhvr>
                                    </p:animEffect>
                                  </p:childTnLst>
                                </p:cTn>
                              </p:par>
                              <p:par>
                                <p:cTn id="33" presetID="35" presetClass="path" presetSubtype="0" accel="50000" decel="50000" fill="hold" nodeType="withEffect">
                                  <p:stCondLst>
                                    <p:cond delay="1000"/>
                                  </p:stCondLst>
                                  <p:childTnLst>
                                    <p:animMotion origin="layout" path="M 0.026042303 0 L 6.357829E-07 0 E" pathEditMode="relative" ptsTypes="">
                                      <p:cBhvr>
                                        <p:cTn id="34" dur="1000" fill="hold"/>
                                        <p:tgtEl>
                                          <p:spTgt spid="598"/>
                                        </p:tgtEl>
                                        <p:attrNameLst>
                                          <p:attrName>ppt_x</p:attrName>
                                          <p:attrName>ppt_y</p:attrName>
                                        </p:attrNameLst>
                                      </p:cBhvr>
                                    </p:animMotion>
                                  </p:childTnLst>
                                </p:cTn>
                              </p:par>
                              <p:par>
                                <p:cTn id="35" presetID="10" presetClass="entr" presetSubtype="0" accel="50000" decel="50000" fill="hold" nodeType="withEffect">
                                  <p:stCondLst>
                                    <p:cond delay="1000"/>
                                  </p:stCondLst>
                                  <p:childTnLst>
                                    <p:set>
                                      <p:cBhvr>
                                        <p:cTn id="36" dur="1" fill="hold">
                                          <p:stCondLst>
                                            <p:cond delay="0"/>
                                          </p:stCondLst>
                                        </p:cTn>
                                        <p:tgtEl>
                                          <p:spTgt spid="600"/>
                                        </p:tgtEl>
                                        <p:attrNameLst>
                                          <p:attrName>style.visibility</p:attrName>
                                        </p:attrNameLst>
                                      </p:cBhvr>
                                      <p:to>
                                        <p:strVal val="visible"/>
                                      </p:to>
                                    </p:set>
                                    <p:animEffect transition="in" filter="fade">
                                      <p:cBhvr>
                                        <p:cTn id="37" dur="1000"/>
                                        <p:tgtEl>
                                          <p:spTgt spid="600"/>
                                        </p:tgtEl>
                                      </p:cBhvr>
                                    </p:animEffect>
                                  </p:childTnLst>
                                </p:cTn>
                              </p:par>
                              <p:par>
                                <p:cTn id="38" presetID="35" presetClass="path" presetSubtype="0" accel="50000" decel="50000" fill="hold" nodeType="withEffect">
                                  <p:stCondLst>
                                    <p:cond delay="1000"/>
                                  </p:stCondLst>
                                  <p:childTnLst>
                                    <p:animMotion origin="layout" path="M 0.026041985 3.475613E-06 L 3.1789145E-07 3.475613E-06 E" pathEditMode="relative" ptsTypes="">
                                      <p:cBhvr>
                                        <p:cTn id="39" dur="1000" fill="hold"/>
                                        <p:tgtEl>
                                          <p:spTgt spid="600"/>
                                        </p:tgtEl>
                                        <p:attrNameLst>
                                          <p:attrName>ppt_x</p:attrName>
                                          <p:attrName>ppt_y</p:attrName>
                                        </p:attrNameLst>
                                      </p:cBhvr>
                                    </p:animMotion>
                                  </p:childTnLst>
                                </p:cTn>
                              </p:par>
                              <p:par>
                                <p:cTn id="40" presetID="10" presetClass="entr" presetSubtype="0" accel="50000" decel="50000" fill="hold" nodeType="withEffect">
                                  <p:stCondLst>
                                    <p:cond delay="1000"/>
                                  </p:stCondLst>
                                  <p:childTnLst>
                                    <p:set>
                                      <p:cBhvr>
                                        <p:cTn id="41" dur="1" fill="hold">
                                          <p:stCondLst>
                                            <p:cond delay="0"/>
                                          </p:stCondLst>
                                        </p:cTn>
                                        <p:tgtEl>
                                          <p:spTgt spid="602"/>
                                        </p:tgtEl>
                                        <p:attrNameLst>
                                          <p:attrName>style.visibility</p:attrName>
                                        </p:attrNameLst>
                                      </p:cBhvr>
                                      <p:to>
                                        <p:strVal val="visible"/>
                                      </p:to>
                                    </p:set>
                                    <p:animEffect transition="in" filter="fade">
                                      <p:cBhvr>
                                        <p:cTn id="42" dur="1000"/>
                                        <p:tgtEl>
                                          <p:spTgt spid="602"/>
                                        </p:tgtEl>
                                      </p:cBhvr>
                                    </p:animEffect>
                                  </p:childTnLst>
                                </p:cTn>
                              </p:par>
                              <p:par>
                                <p:cTn id="43" presetID="35" presetClass="path" presetSubtype="0" accel="50000" decel="50000" fill="hold" nodeType="withEffect">
                                  <p:stCondLst>
                                    <p:cond delay="1000"/>
                                  </p:stCondLst>
                                  <p:childTnLst>
                                    <p:animMotion origin="layout" path="M 0.026041666 5.6514034E-07 L 0 5.6514034E-07 E" pathEditMode="relative" ptsTypes="">
                                      <p:cBhvr>
                                        <p:cTn id="44" dur="1000" fill="hold"/>
                                        <p:tgtEl>
                                          <p:spTgt spid="602"/>
                                        </p:tgtEl>
                                        <p:attrNameLst>
                                          <p:attrName>ppt_x</p:attrName>
                                          <p:attrName>ppt_y</p:attrName>
                                        </p:attrNameLst>
                                      </p:cBhvr>
                                    </p:animMotion>
                                  </p:childTnLst>
                                </p:cTn>
                              </p:par>
                              <p:par>
                                <p:cTn id="45" presetID="10" presetClass="entr" presetSubtype="0" accel="50000" decel="50000" fill="hold" nodeType="withEffect">
                                  <p:stCondLst>
                                    <p:cond delay="1000"/>
                                  </p:stCondLst>
                                  <p:childTnLst>
                                    <p:set>
                                      <p:cBhvr>
                                        <p:cTn id="46" dur="1" fill="hold">
                                          <p:stCondLst>
                                            <p:cond delay="0"/>
                                          </p:stCondLst>
                                        </p:cTn>
                                        <p:tgtEl>
                                          <p:spTgt spid="604"/>
                                        </p:tgtEl>
                                        <p:attrNameLst>
                                          <p:attrName>style.visibility</p:attrName>
                                        </p:attrNameLst>
                                      </p:cBhvr>
                                      <p:to>
                                        <p:strVal val="visible"/>
                                      </p:to>
                                    </p:set>
                                    <p:animEffect transition="in" filter="fade">
                                      <p:cBhvr>
                                        <p:cTn id="47" dur="1000"/>
                                        <p:tgtEl>
                                          <p:spTgt spid="604"/>
                                        </p:tgtEl>
                                      </p:cBhvr>
                                    </p:animEffect>
                                  </p:childTnLst>
                                </p:cTn>
                              </p:par>
                              <p:par>
                                <p:cTn id="48" presetID="35" presetClass="path" presetSubtype="0" accel="50000" decel="50000" fill="hold" nodeType="withEffect">
                                  <p:stCondLst>
                                    <p:cond delay="1000"/>
                                  </p:stCondLst>
                                  <p:childTnLst>
                                    <p:animMotion origin="layout" path="M 0.026041666 5.6514034E-07 L 0 5.6514034E-07 E" pathEditMode="relative" ptsTypes="">
                                      <p:cBhvr>
                                        <p:cTn id="49" dur="1000" fill="hold"/>
                                        <p:tgtEl>
                                          <p:spTgt spid="604"/>
                                        </p:tgtEl>
                                        <p:attrNameLst>
                                          <p:attrName>ppt_x</p:attrName>
                                          <p:attrName>ppt_y</p:attrName>
                                        </p:attrNameLst>
                                      </p:cBhvr>
                                    </p:animMotion>
                                  </p:childTnLst>
                                </p:cTn>
                              </p:par>
                              <p:par>
                                <p:cTn id="50" presetID="10" presetClass="entr" presetSubtype="0" accel="50000" decel="50000" fill="hold" nodeType="withEffect">
                                  <p:stCondLst>
                                    <p:cond delay="1000"/>
                                  </p:stCondLst>
                                  <p:childTnLst>
                                    <p:set>
                                      <p:cBhvr>
                                        <p:cTn id="51" dur="1" fill="hold">
                                          <p:stCondLst>
                                            <p:cond delay="0"/>
                                          </p:stCondLst>
                                        </p:cTn>
                                        <p:tgtEl>
                                          <p:spTgt spid="606"/>
                                        </p:tgtEl>
                                        <p:attrNameLst>
                                          <p:attrName>style.visibility</p:attrName>
                                        </p:attrNameLst>
                                      </p:cBhvr>
                                      <p:to>
                                        <p:strVal val="visible"/>
                                      </p:to>
                                    </p:set>
                                    <p:animEffect transition="in" filter="fade">
                                      <p:cBhvr>
                                        <p:cTn id="52" dur="1000"/>
                                        <p:tgtEl>
                                          <p:spTgt spid="606"/>
                                        </p:tgtEl>
                                      </p:cBhvr>
                                    </p:animEffect>
                                  </p:childTnLst>
                                </p:cTn>
                              </p:par>
                              <p:par>
                                <p:cTn id="53" presetID="35" presetClass="path" presetSubtype="0" accel="50000" decel="50000" fill="hold" nodeType="withEffect">
                                  <p:stCondLst>
                                    <p:cond delay="1000"/>
                                  </p:stCondLst>
                                  <p:childTnLst>
                                    <p:animMotion origin="layout" path="M 0.026041666 4.0407535E-06 L 0 4.0407535E-06 E" pathEditMode="relative" ptsTypes="">
                                      <p:cBhvr>
                                        <p:cTn id="54" dur="1000" fill="hold"/>
                                        <p:tgtEl>
                                          <p:spTgt spid="606"/>
                                        </p:tgtEl>
                                        <p:attrNameLst>
                                          <p:attrName>ppt_x</p:attrName>
                                          <p:attrName>ppt_y</p:attrName>
                                        </p:attrNameLst>
                                      </p:cBhvr>
                                    </p:animMotion>
                                  </p:childTnLst>
                                </p:cTn>
                              </p:par>
                              <p:par>
                                <p:cTn id="55" presetID="10" presetClass="entr" presetSubtype="0" accel="50000" decel="50000" fill="hold" nodeType="withEffect">
                                  <p:stCondLst>
                                    <p:cond delay="1000"/>
                                  </p:stCondLst>
                                  <p:childTnLst>
                                    <p:set>
                                      <p:cBhvr>
                                        <p:cTn id="56" dur="1" fill="hold">
                                          <p:stCondLst>
                                            <p:cond delay="0"/>
                                          </p:stCondLst>
                                        </p:cTn>
                                        <p:tgtEl>
                                          <p:spTgt spid="608"/>
                                        </p:tgtEl>
                                        <p:attrNameLst>
                                          <p:attrName>style.visibility</p:attrName>
                                        </p:attrNameLst>
                                      </p:cBhvr>
                                      <p:to>
                                        <p:strVal val="visible"/>
                                      </p:to>
                                    </p:set>
                                    <p:animEffect transition="in" filter="fade">
                                      <p:cBhvr>
                                        <p:cTn id="57" dur="1000"/>
                                        <p:tgtEl>
                                          <p:spTgt spid="608"/>
                                        </p:tgtEl>
                                      </p:cBhvr>
                                    </p:animEffect>
                                  </p:childTnLst>
                                </p:cTn>
                              </p:par>
                              <p:par>
                                <p:cTn id="58" presetID="35" presetClass="path" presetSubtype="0" accel="50000" decel="50000" fill="hold" nodeType="withEffect">
                                  <p:stCondLst>
                                    <p:cond delay="1000"/>
                                  </p:stCondLst>
                                  <p:childTnLst>
                                    <p:animMotion origin="layout" path="M 0.026042303 5.6514034E-07 L 6.357829E-07 5.6514034E-07 E" pathEditMode="relative" ptsTypes="">
                                      <p:cBhvr>
                                        <p:cTn id="59" dur="1000" fill="hold"/>
                                        <p:tgtEl>
                                          <p:spTgt spid="608"/>
                                        </p:tgtEl>
                                        <p:attrNameLst>
                                          <p:attrName>ppt_x</p:attrName>
                                          <p:attrName>ppt_y</p:attrName>
                                        </p:attrNameLst>
                                      </p:cBhvr>
                                    </p:animMotion>
                                  </p:childTnLst>
                                </p:cTn>
                              </p:par>
                              <p:par>
                                <p:cTn id="60" presetID="10" presetClass="entr" presetSubtype="0" accel="50000" decel="50000" fill="hold" nodeType="withEffect">
                                  <p:stCondLst>
                                    <p:cond delay="1000"/>
                                  </p:stCondLst>
                                  <p:childTnLst>
                                    <p:set>
                                      <p:cBhvr>
                                        <p:cTn id="61" dur="1" fill="hold">
                                          <p:stCondLst>
                                            <p:cond delay="0"/>
                                          </p:stCondLst>
                                        </p:cTn>
                                        <p:tgtEl>
                                          <p:spTgt spid="610"/>
                                        </p:tgtEl>
                                        <p:attrNameLst>
                                          <p:attrName>style.visibility</p:attrName>
                                        </p:attrNameLst>
                                      </p:cBhvr>
                                      <p:to>
                                        <p:strVal val="visible"/>
                                      </p:to>
                                    </p:set>
                                    <p:animEffect transition="in" filter="fade">
                                      <p:cBhvr>
                                        <p:cTn id="62" dur="1000"/>
                                        <p:tgtEl>
                                          <p:spTgt spid="610"/>
                                        </p:tgtEl>
                                      </p:cBhvr>
                                    </p:animEffect>
                                  </p:childTnLst>
                                </p:cTn>
                              </p:par>
                              <p:par>
                                <p:cTn id="63" presetID="35" presetClass="path" presetSubtype="0" accel="50000" decel="50000" fill="hold" nodeType="withEffect">
                                  <p:stCondLst>
                                    <p:cond delay="1000"/>
                                  </p:stCondLst>
                                  <p:childTnLst>
                                    <p:animMotion origin="layout" path="M 0.026042303 5.6514034E-07 L 6.357829E-07 5.6514034E-07 E" pathEditMode="relative" ptsTypes="">
                                      <p:cBhvr>
                                        <p:cTn id="64" dur="1000" fill="hold"/>
                                        <p:tgtEl>
                                          <p:spTgt spid="610"/>
                                        </p:tgtEl>
                                        <p:attrNameLst>
                                          <p:attrName>ppt_x</p:attrName>
                                          <p:attrName>ppt_y</p:attrName>
                                        </p:attrNameLst>
                                      </p:cBhvr>
                                    </p:animMotion>
                                  </p:childTnLst>
                                </p:cTn>
                              </p:par>
                              <p:par>
                                <p:cTn id="65" presetID="10" presetClass="entr" presetSubtype="0" accel="50000" decel="50000" fill="hold" nodeType="withEffect">
                                  <p:stCondLst>
                                    <p:cond delay="1000"/>
                                  </p:stCondLst>
                                  <p:childTnLst>
                                    <p:set>
                                      <p:cBhvr>
                                        <p:cTn id="66" dur="1" fill="hold">
                                          <p:stCondLst>
                                            <p:cond delay="0"/>
                                          </p:stCondLst>
                                        </p:cTn>
                                        <p:tgtEl>
                                          <p:spTgt spid="612"/>
                                        </p:tgtEl>
                                        <p:attrNameLst>
                                          <p:attrName>style.visibility</p:attrName>
                                        </p:attrNameLst>
                                      </p:cBhvr>
                                      <p:to>
                                        <p:strVal val="visible"/>
                                      </p:to>
                                    </p:set>
                                    <p:animEffect transition="in" filter="fade">
                                      <p:cBhvr>
                                        <p:cTn id="67" dur="1000"/>
                                        <p:tgtEl>
                                          <p:spTgt spid="612"/>
                                        </p:tgtEl>
                                      </p:cBhvr>
                                    </p:animEffect>
                                  </p:childTnLst>
                                </p:cTn>
                              </p:par>
                              <p:par>
                                <p:cTn id="68" presetID="35" presetClass="path" presetSubtype="0" accel="50000" decel="50000" fill="hold" nodeType="withEffect">
                                  <p:stCondLst>
                                    <p:cond delay="1000"/>
                                  </p:stCondLst>
                                  <p:childTnLst>
                                    <p:animMotion origin="layout" path="M 0.026042303 4.0407535E-06 L 6.357829E-07 4.0407535E-06 E" pathEditMode="relative" ptsTypes="">
                                      <p:cBhvr>
                                        <p:cTn id="69" dur="1000" fill="hold"/>
                                        <p:tgtEl>
                                          <p:spTgt spid="612"/>
                                        </p:tgtEl>
                                        <p:attrNameLst>
                                          <p:attrName>ppt_x</p:attrName>
                                          <p:attrName>ppt_y</p:attrName>
                                        </p:attrNameLst>
                                      </p:cBhvr>
                                    </p:animMotion>
                                  </p:childTnLst>
                                </p:cTn>
                              </p:par>
                              <p:par>
                                <p:cTn id="70" presetID="10" presetClass="entr" presetSubtype="0" accel="50000" decel="50000" fill="hold" nodeType="withEffect">
                                  <p:stCondLst>
                                    <p:cond delay="1000"/>
                                  </p:stCondLst>
                                  <p:childTnLst>
                                    <p:set>
                                      <p:cBhvr>
                                        <p:cTn id="71" dur="1" fill="hold">
                                          <p:stCondLst>
                                            <p:cond delay="0"/>
                                          </p:stCondLst>
                                        </p:cTn>
                                        <p:tgtEl>
                                          <p:spTgt spid="614"/>
                                        </p:tgtEl>
                                        <p:attrNameLst>
                                          <p:attrName>style.visibility</p:attrName>
                                        </p:attrNameLst>
                                      </p:cBhvr>
                                      <p:to>
                                        <p:strVal val="visible"/>
                                      </p:to>
                                    </p:set>
                                    <p:animEffect transition="in" filter="fade">
                                      <p:cBhvr>
                                        <p:cTn id="72" dur="1000"/>
                                        <p:tgtEl>
                                          <p:spTgt spid="614"/>
                                        </p:tgtEl>
                                      </p:cBhvr>
                                    </p:animEffect>
                                  </p:childTnLst>
                                </p:cTn>
                              </p:par>
                              <p:par>
                                <p:cTn id="73" presetID="35" presetClass="path" presetSubtype="0" accel="50000" decel="50000" fill="hold" nodeType="withEffect">
                                  <p:stCondLst>
                                    <p:cond delay="1000"/>
                                  </p:stCondLst>
                                  <p:childTnLst>
                                    <p:animMotion origin="layout" path="M 0.026041666 1.1585377E-06 L 0 1.1585377E-06 E" pathEditMode="relative" ptsTypes="">
                                      <p:cBhvr>
                                        <p:cTn id="74" dur="1000" fill="hold"/>
                                        <p:tgtEl>
                                          <p:spTgt spid="614"/>
                                        </p:tgtEl>
                                        <p:attrNameLst>
                                          <p:attrName>ppt_x</p:attrName>
                                          <p:attrName>ppt_y</p:attrName>
                                        </p:attrNameLst>
                                      </p:cBhvr>
                                    </p:animMotion>
                                  </p:childTnLst>
                                </p:cTn>
                              </p:par>
                              <p:par>
                                <p:cTn id="75" presetID="10" presetClass="entr" presetSubtype="0" accel="50000" decel="50000" fill="hold" nodeType="withEffect">
                                  <p:stCondLst>
                                    <p:cond delay="1000"/>
                                  </p:stCondLst>
                                  <p:childTnLst>
                                    <p:set>
                                      <p:cBhvr>
                                        <p:cTn id="76" dur="1" fill="hold">
                                          <p:stCondLst>
                                            <p:cond delay="0"/>
                                          </p:stCondLst>
                                        </p:cTn>
                                        <p:tgtEl>
                                          <p:spTgt spid="616"/>
                                        </p:tgtEl>
                                        <p:attrNameLst>
                                          <p:attrName>style.visibility</p:attrName>
                                        </p:attrNameLst>
                                      </p:cBhvr>
                                      <p:to>
                                        <p:strVal val="visible"/>
                                      </p:to>
                                    </p:set>
                                    <p:animEffect transition="in" filter="fade">
                                      <p:cBhvr>
                                        <p:cTn id="77" dur="1000"/>
                                        <p:tgtEl>
                                          <p:spTgt spid="616"/>
                                        </p:tgtEl>
                                      </p:cBhvr>
                                    </p:animEffect>
                                  </p:childTnLst>
                                </p:cTn>
                              </p:par>
                              <p:par>
                                <p:cTn id="78" presetID="35" presetClass="path" presetSubtype="0" accel="50000" decel="50000" fill="hold" nodeType="withEffect">
                                  <p:stCondLst>
                                    <p:cond delay="1000"/>
                                  </p:stCondLst>
                                  <p:childTnLst>
                                    <p:animMotion origin="layout" path="M 0.026041666 1.1585377E-06 L 0 1.1585377E-06 E" pathEditMode="relative" ptsTypes="">
                                      <p:cBhvr>
                                        <p:cTn id="79" dur="1000" fill="hold"/>
                                        <p:tgtEl>
                                          <p:spTgt spid="616"/>
                                        </p:tgtEl>
                                        <p:attrNameLst>
                                          <p:attrName>ppt_x</p:attrName>
                                          <p:attrName>ppt_y</p:attrName>
                                        </p:attrNameLst>
                                      </p:cBhvr>
                                    </p:animMotion>
                                  </p:childTnLst>
                                </p:cTn>
                              </p:par>
                              <p:par>
                                <p:cTn id="80" presetID="10" presetClass="entr" presetSubtype="0" accel="50000" decel="50000" fill="hold" nodeType="withEffect">
                                  <p:stCondLst>
                                    <p:cond delay="1000"/>
                                  </p:stCondLst>
                                  <p:childTnLst>
                                    <p:set>
                                      <p:cBhvr>
                                        <p:cTn id="81" dur="1" fill="hold">
                                          <p:stCondLst>
                                            <p:cond delay="0"/>
                                          </p:stCondLst>
                                        </p:cTn>
                                        <p:tgtEl>
                                          <p:spTgt spid="618"/>
                                        </p:tgtEl>
                                        <p:attrNameLst>
                                          <p:attrName>style.visibility</p:attrName>
                                        </p:attrNameLst>
                                      </p:cBhvr>
                                      <p:to>
                                        <p:strVal val="visible"/>
                                      </p:to>
                                    </p:set>
                                    <p:animEffect transition="in" filter="fade">
                                      <p:cBhvr>
                                        <p:cTn id="82" dur="1000"/>
                                        <p:tgtEl>
                                          <p:spTgt spid="618"/>
                                        </p:tgtEl>
                                      </p:cBhvr>
                                    </p:animEffect>
                                  </p:childTnLst>
                                </p:cTn>
                              </p:par>
                              <p:par>
                                <p:cTn id="83" presetID="35" presetClass="path" presetSubtype="0" accel="50000" decel="50000" fill="hold" nodeType="withEffect">
                                  <p:stCondLst>
                                    <p:cond delay="1000"/>
                                  </p:stCondLst>
                                  <p:childTnLst>
                                    <p:animMotion origin="layout" path="M 0.026041666 4.6341506E-06 L 0 4.6341506E-06 E" pathEditMode="relative" ptsTypes="">
                                      <p:cBhvr>
                                        <p:cTn id="84" dur="1000" fill="hold"/>
                                        <p:tgtEl>
                                          <p:spTgt spid="618"/>
                                        </p:tgtEl>
                                        <p:attrNameLst>
                                          <p:attrName>ppt_x</p:attrName>
                                          <p:attrName>ppt_y</p:attrName>
                                        </p:attrNameLst>
                                      </p:cBhvr>
                                    </p:animMotion>
                                  </p:childTnLst>
                                </p:cTn>
                              </p:par>
                              <p:par>
                                <p:cTn id="85" presetID="10" presetClass="entr" presetSubtype="0" accel="50000" decel="50000" fill="hold" nodeType="withEffect">
                                  <p:stCondLst>
                                    <p:cond delay="1000"/>
                                  </p:stCondLst>
                                  <p:childTnLst>
                                    <p:set>
                                      <p:cBhvr>
                                        <p:cTn id="86" dur="1" fill="hold">
                                          <p:stCondLst>
                                            <p:cond delay="0"/>
                                          </p:stCondLst>
                                        </p:cTn>
                                        <p:tgtEl>
                                          <p:spTgt spid="620"/>
                                        </p:tgtEl>
                                        <p:attrNameLst>
                                          <p:attrName>style.visibility</p:attrName>
                                        </p:attrNameLst>
                                      </p:cBhvr>
                                      <p:to>
                                        <p:strVal val="visible"/>
                                      </p:to>
                                    </p:set>
                                    <p:animEffect transition="in" filter="fade">
                                      <p:cBhvr>
                                        <p:cTn id="87" dur="1000"/>
                                        <p:tgtEl>
                                          <p:spTgt spid="620"/>
                                        </p:tgtEl>
                                      </p:cBhvr>
                                    </p:animEffect>
                                  </p:childTnLst>
                                </p:cTn>
                              </p:par>
                              <p:par>
                                <p:cTn id="88" presetID="35" presetClass="path" presetSubtype="0" accel="50000" decel="50000" fill="hold" nodeType="withEffect">
                                  <p:stCondLst>
                                    <p:cond delay="1000"/>
                                  </p:stCondLst>
                                  <p:childTnLst>
                                    <p:animMotion origin="layout" path="M 0.026042303 1.1585377E-06 L 6.357829E-07 1.1585377E-06 E" pathEditMode="relative" ptsTypes="">
                                      <p:cBhvr>
                                        <p:cTn id="89" dur="1000" fill="hold"/>
                                        <p:tgtEl>
                                          <p:spTgt spid="620"/>
                                        </p:tgtEl>
                                        <p:attrNameLst>
                                          <p:attrName>ppt_x</p:attrName>
                                          <p:attrName>ppt_y</p:attrName>
                                        </p:attrNameLst>
                                      </p:cBhvr>
                                    </p:animMotion>
                                  </p:childTnLst>
                                </p:cTn>
                              </p:par>
                              <p:par>
                                <p:cTn id="90" presetID="10" presetClass="entr" presetSubtype="0" accel="50000" decel="50000" fill="hold" nodeType="withEffect">
                                  <p:stCondLst>
                                    <p:cond delay="1000"/>
                                  </p:stCondLst>
                                  <p:childTnLst>
                                    <p:set>
                                      <p:cBhvr>
                                        <p:cTn id="91" dur="1" fill="hold">
                                          <p:stCondLst>
                                            <p:cond delay="0"/>
                                          </p:stCondLst>
                                        </p:cTn>
                                        <p:tgtEl>
                                          <p:spTgt spid="622"/>
                                        </p:tgtEl>
                                        <p:attrNameLst>
                                          <p:attrName>style.visibility</p:attrName>
                                        </p:attrNameLst>
                                      </p:cBhvr>
                                      <p:to>
                                        <p:strVal val="visible"/>
                                      </p:to>
                                    </p:set>
                                    <p:animEffect transition="in" filter="fade">
                                      <p:cBhvr>
                                        <p:cTn id="92" dur="1000"/>
                                        <p:tgtEl>
                                          <p:spTgt spid="622"/>
                                        </p:tgtEl>
                                      </p:cBhvr>
                                    </p:animEffect>
                                  </p:childTnLst>
                                </p:cTn>
                              </p:par>
                              <p:par>
                                <p:cTn id="93" presetID="35" presetClass="path" presetSubtype="0" accel="50000" decel="50000" fill="hold" nodeType="withEffect">
                                  <p:stCondLst>
                                    <p:cond delay="1000"/>
                                  </p:stCondLst>
                                  <p:childTnLst>
                                    <p:animMotion origin="layout" path="M 0.026042303 1.1585377E-06 L 6.357829E-07 1.1585377E-06 E" pathEditMode="relative" ptsTypes="">
                                      <p:cBhvr>
                                        <p:cTn id="94" dur="1000" fill="hold"/>
                                        <p:tgtEl>
                                          <p:spTgt spid="622"/>
                                        </p:tgtEl>
                                        <p:attrNameLst>
                                          <p:attrName>ppt_x</p:attrName>
                                          <p:attrName>ppt_y</p:attrName>
                                        </p:attrNameLst>
                                      </p:cBhvr>
                                    </p:animMotion>
                                  </p:childTnLst>
                                </p:cTn>
                              </p:par>
                              <p:par>
                                <p:cTn id="95" presetID="10" presetClass="entr" presetSubtype="0" accel="50000" decel="50000" fill="hold" nodeType="withEffect">
                                  <p:stCondLst>
                                    <p:cond delay="1000"/>
                                  </p:stCondLst>
                                  <p:childTnLst>
                                    <p:set>
                                      <p:cBhvr>
                                        <p:cTn id="96" dur="1" fill="hold">
                                          <p:stCondLst>
                                            <p:cond delay="0"/>
                                          </p:stCondLst>
                                        </p:cTn>
                                        <p:tgtEl>
                                          <p:spTgt spid="624"/>
                                        </p:tgtEl>
                                        <p:attrNameLst>
                                          <p:attrName>style.visibility</p:attrName>
                                        </p:attrNameLst>
                                      </p:cBhvr>
                                      <p:to>
                                        <p:strVal val="visible"/>
                                      </p:to>
                                    </p:set>
                                    <p:animEffect transition="in" filter="fade">
                                      <p:cBhvr>
                                        <p:cTn id="97" dur="1000"/>
                                        <p:tgtEl>
                                          <p:spTgt spid="624"/>
                                        </p:tgtEl>
                                      </p:cBhvr>
                                    </p:animEffect>
                                  </p:childTnLst>
                                </p:cTn>
                              </p:par>
                              <p:par>
                                <p:cTn id="98" presetID="35" presetClass="path" presetSubtype="0" accel="50000" decel="50000" fill="hold" nodeType="withEffect">
                                  <p:stCondLst>
                                    <p:cond delay="1000"/>
                                  </p:stCondLst>
                                  <p:childTnLst>
                                    <p:animMotion origin="layout" path="M 0.026042303 4.6341506E-06 L 6.357829E-07 4.6341506E-06 E" pathEditMode="relative" ptsTypes="">
                                      <p:cBhvr>
                                        <p:cTn id="99" dur="1000" fill="hold"/>
                                        <p:tgtEl>
                                          <p:spTgt spid="624"/>
                                        </p:tgtEl>
                                        <p:attrNameLst>
                                          <p:attrName>ppt_x</p:attrName>
                                          <p:attrName>ppt_y</p:attrName>
                                        </p:attrNameLst>
                                      </p:cBhvr>
                                    </p:animMotion>
                                  </p:childTnLst>
                                </p:cTn>
                              </p:par>
                              <p:par>
                                <p:cTn id="100" presetID="10" presetClass="entr" presetSubtype="0" accel="50000" decel="50000" fill="hold" nodeType="withEffect">
                                  <p:stCondLst>
                                    <p:cond delay="1000"/>
                                  </p:stCondLst>
                                  <p:childTnLst>
                                    <p:set>
                                      <p:cBhvr>
                                        <p:cTn id="101" dur="1" fill="hold">
                                          <p:stCondLst>
                                            <p:cond delay="0"/>
                                          </p:stCondLst>
                                        </p:cTn>
                                        <p:tgtEl>
                                          <p:spTgt spid="626"/>
                                        </p:tgtEl>
                                        <p:attrNameLst>
                                          <p:attrName>style.visibility</p:attrName>
                                        </p:attrNameLst>
                                      </p:cBhvr>
                                      <p:to>
                                        <p:strVal val="visible"/>
                                      </p:to>
                                    </p:set>
                                    <p:animEffect transition="in" filter="fade">
                                      <p:cBhvr>
                                        <p:cTn id="102" dur="1000"/>
                                        <p:tgtEl>
                                          <p:spTgt spid="626"/>
                                        </p:tgtEl>
                                      </p:cBhvr>
                                    </p:animEffect>
                                  </p:childTnLst>
                                </p:cTn>
                              </p:par>
                              <p:par>
                                <p:cTn id="103" presetID="35" presetClass="path" presetSubtype="0" accel="50000" decel="50000" fill="hold" nodeType="withEffect">
                                  <p:stCondLst>
                                    <p:cond delay="1000"/>
                                  </p:stCondLst>
                                  <p:childTnLst>
                                    <p:animMotion origin="layout" path="M 0.026041666 1.7519351E-06 L 0 1.7519351E-06 E" pathEditMode="relative" ptsTypes="">
                                      <p:cBhvr>
                                        <p:cTn id="104" dur="1000" fill="hold"/>
                                        <p:tgtEl>
                                          <p:spTgt spid="626"/>
                                        </p:tgtEl>
                                        <p:attrNameLst>
                                          <p:attrName>ppt_x</p:attrName>
                                          <p:attrName>ppt_y</p:attrName>
                                        </p:attrNameLst>
                                      </p:cBhvr>
                                    </p:animMotion>
                                  </p:childTnLst>
                                </p:cTn>
                              </p:par>
                              <p:par>
                                <p:cTn id="105" presetID="10" presetClass="entr" presetSubtype="0" accel="50000" decel="50000" fill="hold" nodeType="withEffect">
                                  <p:stCondLst>
                                    <p:cond delay="1000"/>
                                  </p:stCondLst>
                                  <p:childTnLst>
                                    <p:set>
                                      <p:cBhvr>
                                        <p:cTn id="106" dur="1" fill="hold">
                                          <p:stCondLst>
                                            <p:cond delay="0"/>
                                          </p:stCondLst>
                                        </p:cTn>
                                        <p:tgtEl>
                                          <p:spTgt spid="628"/>
                                        </p:tgtEl>
                                        <p:attrNameLst>
                                          <p:attrName>style.visibility</p:attrName>
                                        </p:attrNameLst>
                                      </p:cBhvr>
                                      <p:to>
                                        <p:strVal val="visible"/>
                                      </p:to>
                                    </p:set>
                                    <p:animEffect transition="in" filter="fade">
                                      <p:cBhvr>
                                        <p:cTn id="107" dur="1000"/>
                                        <p:tgtEl>
                                          <p:spTgt spid="628"/>
                                        </p:tgtEl>
                                      </p:cBhvr>
                                    </p:animEffect>
                                  </p:childTnLst>
                                </p:cTn>
                              </p:par>
                              <p:par>
                                <p:cTn id="108" presetID="35" presetClass="path" presetSubtype="0" accel="50000" decel="50000" fill="hold" nodeType="withEffect">
                                  <p:stCondLst>
                                    <p:cond delay="1000"/>
                                  </p:stCondLst>
                                  <p:childTnLst>
                                    <p:animMotion origin="layout" path="M 0.026041666 1.7519351E-06 L 0 1.7519351E-06 E" pathEditMode="relative" ptsTypes="">
                                      <p:cBhvr>
                                        <p:cTn id="109" dur="1000" fill="hold"/>
                                        <p:tgtEl>
                                          <p:spTgt spid="628"/>
                                        </p:tgtEl>
                                        <p:attrNameLst>
                                          <p:attrName>ppt_x</p:attrName>
                                          <p:attrName>ppt_y</p:attrName>
                                        </p:attrNameLst>
                                      </p:cBhvr>
                                    </p:animMotion>
                                  </p:childTnLst>
                                </p:cTn>
                              </p:par>
                              <p:par>
                                <p:cTn id="110" presetID="10" presetClass="entr" presetSubtype="0" accel="50000" decel="50000" fill="hold" nodeType="withEffect">
                                  <p:stCondLst>
                                    <p:cond delay="1000"/>
                                  </p:stCondLst>
                                  <p:childTnLst>
                                    <p:set>
                                      <p:cBhvr>
                                        <p:cTn id="111" dur="1" fill="hold">
                                          <p:stCondLst>
                                            <p:cond delay="0"/>
                                          </p:stCondLst>
                                        </p:cTn>
                                        <p:tgtEl>
                                          <p:spTgt spid="630"/>
                                        </p:tgtEl>
                                        <p:attrNameLst>
                                          <p:attrName>style.visibility</p:attrName>
                                        </p:attrNameLst>
                                      </p:cBhvr>
                                      <p:to>
                                        <p:strVal val="visible"/>
                                      </p:to>
                                    </p:set>
                                    <p:animEffect transition="in" filter="fade">
                                      <p:cBhvr>
                                        <p:cTn id="112" dur="1000"/>
                                        <p:tgtEl>
                                          <p:spTgt spid="630"/>
                                        </p:tgtEl>
                                      </p:cBhvr>
                                    </p:animEffect>
                                  </p:childTnLst>
                                </p:cTn>
                              </p:par>
                              <p:par>
                                <p:cTn id="113" presetID="35" presetClass="path" presetSubtype="0" accel="50000" decel="50000" fill="hold" nodeType="withEffect">
                                  <p:stCondLst>
                                    <p:cond delay="1000"/>
                                  </p:stCondLst>
                                  <p:childTnLst>
                                    <p:animMotion origin="layout" path="M 0.026041666 -4.0690106E-06 L 0 -4.0690106E-06 E" pathEditMode="relative" ptsTypes="">
                                      <p:cBhvr>
                                        <p:cTn id="114" dur="1000" fill="hold"/>
                                        <p:tgtEl>
                                          <p:spTgt spid="630"/>
                                        </p:tgtEl>
                                        <p:attrNameLst>
                                          <p:attrName>ppt_x</p:attrName>
                                          <p:attrName>ppt_y</p:attrName>
                                        </p:attrNameLst>
                                      </p:cBhvr>
                                    </p:animMotion>
                                  </p:childTnLst>
                                </p:cTn>
                              </p:par>
                              <p:par>
                                <p:cTn id="115" presetID="10" presetClass="entr" presetSubtype="0" accel="50000" decel="50000" fill="hold" nodeType="withEffect">
                                  <p:stCondLst>
                                    <p:cond delay="1000"/>
                                  </p:stCondLst>
                                  <p:childTnLst>
                                    <p:set>
                                      <p:cBhvr>
                                        <p:cTn id="116" dur="1" fill="hold">
                                          <p:stCondLst>
                                            <p:cond delay="0"/>
                                          </p:stCondLst>
                                        </p:cTn>
                                        <p:tgtEl>
                                          <p:spTgt spid="632"/>
                                        </p:tgtEl>
                                        <p:attrNameLst>
                                          <p:attrName>style.visibility</p:attrName>
                                        </p:attrNameLst>
                                      </p:cBhvr>
                                      <p:to>
                                        <p:strVal val="visible"/>
                                      </p:to>
                                    </p:set>
                                    <p:animEffect transition="in" filter="fade">
                                      <p:cBhvr>
                                        <p:cTn id="117" dur="1000"/>
                                        <p:tgtEl>
                                          <p:spTgt spid="632"/>
                                        </p:tgtEl>
                                      </p:cBhvr>
                                    </p:animEffect>
                                  </p:childTnLst>
                                </p:cTn>
                              </p:par>
                              <p:par>
                                <p:cTn id="118" presetID="35" presetClass="path" presetSubtype="0" accel="50000" decel="50000" fill="hold" nodeType="withEffect">
                                  <p:stCondLst>
                                    <p:cond delay="1000"/>
                                  </p:stCondLst>
                                  <p:childTnLst>
                                    <p:animMotion origin="layout" path="M 0.026042303 1.7519351E-06 L 6.357829E-07 1.7519351E-06 E" pathEditMode="relative" ptsTypes="">
                                      <p:cBhvr>
                                        <p:cTn id="119" dur="1000" fill="hold"/>
                                        <p:tgtEl>
                                          <p:spTgt spid="632"/>
                                        </p:tgtEl>
                                        <p:attrNameLst>
                                          <p:attrName>ppt_x</p:attrName>
                                          <p:attrName>ppt_y</p:attrName>
                                        </p:attrNameLst>
                                      </p:cBhvr>
                                    </p:animMotion>
                                  </p:childTnLst>
                                </p:cTn>
                              </p:par>
                              <p:par>
                                <p:cTn id="120" presetID="10" presetClass="entr" presetSubtype="0" accel="50000" decel="50000" fill="hold" nodeType="withEffect">
                                  <p:stCondLst>
                                    <p:cond delay="1000"/>
                                  </p:stCondLst>
                                  <p:childTnLst>
                                    <p:set>
                                      <p:cBhvr>
                                        <p:cTn id="121" dur="1" fill="hold">
                                          <p:stCondLst>
                                            <p:cond delay="0"/>
                                          </p:stCondLst>
                                        </p:cTn>
                                        <p:tgtEl>
                                          <p:spTgt spid="634"/>
                                        </p:tgtEl>
                                        <p:attrNameLst>
                                          <p:attrName>style.visibility</p:attrName>
                                        </p:attrNameLst>
                                      </p:cBhvr>
                                      <p:to>
                                        <p:strVal val="visible"/>
                                      </p:to>
                                    </p:set>
                                    <p:animEffect transition="in" filter="fade">
                                      <p:cBhvr>
                                        <p:cTn id="122" dur="1000"/>
                                        <p:tgtEl>
                                          <p:spTgt spid="634"/>
                                        </p:tgtEl>
                                      </p:cBhvr>
                                    </p:animEffect>
                                  </p:childTnLst>
                                </p:cTn>
                              </p:par>
                              <p:par>
                                <p:cTn id="123" presetID="35" presetClass="path" presetSubtype="0" accel="50000" decel="50000" fill="hold" nodeType="withEffect">
                                  <p:stCondLst>
                                    <p:cond delay="1000"/>
                                  </p:stCondLst>
                                  <p:childTnLst>
                                    <p:animMotion origin="layout" path="M 0.026042303 1.7519351E-06 L 6.357829E-07 1.7519351E-06 E" pathEditMode="relative" ptsTypes="">
                                      <p:cBhvr>
                                        <p:cTn id="124" dur="1000" fill="hold"/>
                                        <p:tgtEl>
                                          <p:spTgt spid="634"/>
                                        </p:tgtEl>
                                        <p:attrNameLst>
                                          <p:attrName>ppt_x</p:attrName>
                                          <p:attrName>ppt_y</p:attrName>
                                        </p:attrNameLst>
                                      </p:cBhvr>
                                    </p:animMotion>
                                  </p:childTnLst>
                                </p:cTn>
                              </p:par>
                              <p:par>
                                <p:cTn id="125" presetID="10" presetClass="entr" presetSubtype="0" accel="50000" decel="50000" fill="hold" nodeType="withEffect">
                                  <p:stCondLst>
                                    <p:cond delay="1000"/>
                                  </p:stCondLst>
                                  <p:childTnLst>
                                    <p:set>
                                      <p:cBhvr>
                                        <p:cTn id="126" dur="1" fill="hold">
                                          <p:stCondLst>
                                            <p:cond delay="0"/>
                                          </p:stCondLst>
                                        </p:cTn>
                                        <p:tgtEl>
                                          <p:spTgt spid="636"/>
                                        </p:tgtEl>
                                        <p:attrNameLst>
                                          <p:attrName>style.visibility</p:attrName>
                                        </p:attrNameLst>
                                      </p:cBhvr>
                                      <p:to>
                                        <p:strVal val="visible"/>
                                      </p:to>
                                    </p:set>
                                    <p:animEffect transition="in" filter="fade">
                                      <p:cBhvr>
                                        <p:cTn id="127" dur="1000"/>
                                        <p:tgtEl>
                                          <p:spTgt spid="636"/>
                                        </p:tgtEl>
                                      </p:cBhvr>
                                    </p:animEffect>
                                  </p:childTnLst>
                                </p:cTn>
                              </p:par>
                              <p:par>
                                <p:cTn id="128" presetID="35" presetClass="path" presetSubtype="0" accel="50000" decel="50000" fill="hold" nodeType="withEffect">
                                  <p:stCondLst>
                                    <p:cond delay="1000"/>
                                  </p:stCondLst>
                                  <p:childTnLst>
                                    <p:animMotion origin="layout" path="M 0.026042303 -4.0690106E-06 L 6.357829E-07 -4.0690106E-06 E" pathEditMode="relative" ptsTypes="">
                                      <p:cBhvr>
                                        <p:cTn id="129" dur="1000" fill="hold"/>
                                        <p:tgtEl>
                                          <p:spTgt spid="636"/>
                                        </p:tgtEl>
                                        <p:attrNameLst>
                                          <p:attrName>ppt_x</p:attrName>
                                          <p:attrName>ppt_y</p:attrName>
                                        </p:attrNameLst>
                                      </p:cBhvr>
                                    </p:animMotion>
                                  </p:childTnLst>
                                </p:cTn>
                              </p:par>
                              <p:par>
                                <p:cTn id="130" presetID="10" presetClass="entr" presetSubtype="0" accel="50000" decel="50000" fill="hold" nodeType="withEffect">
                                  <p:stCondLst>
                                    <p:cond delay="1000"/>
                                  </p:stCondLst>
                                  <p:childTnLst>
                                    <p:set>
                                      <p:cBhvr>
                                        <p:cTn id="131" dur="1" fill="hold">
                                          <p:stCondLst>
                                            <p:cond delay="0"/>
                                          </p:stCondLst>
                                        </p:cTn>
                                        <p:tgtEl>
                                          <p:spTgt spid="638"/>
                                        </p:tgtEl>
                                        <p:attrNameLst>
                                          <p:attrName>style.visibility</p:attrName>
                                        </p:attrNameLst>
                                      </p:cBhvr>
                                      <p:to>
                                        <p:strVal val="visible"/>
                                      </p:to>
                                    </p:set>
                                    <p:animEffect transition="in" filter="fade">
                                      <p:cBhvr>
                                        <p:cTn id="132" dur="1000"/>
                                        <p:tgtEl>
                                          <p:spTgt spid="638"/>
                                        </p:tgtEl>
                                      </p:cBhvr>
                                    </p:animEffect>
                                  </p:childTnLst>
                                </p:cTn>
                              </p:par>
                              <p:par>
                                <p:cTn id="133" presetID="35" presetClass="path" presetSubtype="0" accel="50000" decel="50000" fill="hold" nodeType="withEffect">
                                  <p:stCondLst>
                                    <p:cond delay="1000"/>
                                  </p:stCondLst>
                                  <p:childTnLst>
                                    <p:animMotion origin="layout" path="M 0.026041666 2.3170753E-06 L 0 2.3170753E-06 E" pathEditMode="relative" ptsTypes="">
                                      <p:cBhvr>
                                        <p:cTn id="134" dur="1000" fill="hold"/>
                                        <p:tgtEl>
                                          <p:spTgt spid="638"/>
                                        </p:tgtEl>
                                        <p:attrNameLst>
                                          <p:attrName>ppt_x</p:attrName>
                                          <p:attrName>ppt_y</p:attrName>
                                        </p:attrNameLst>
                                      </p:cBhvr>
                                    </p:animMotion>
                                  </p:childTnLst>
                                </p:cTn>
                              </p:par>
                              <p:par>
                                <p:cTn id="135" presetID="10" presetClass="entr" presetSubtype="0" accel="50000" decel="50000" fill="hold" nodeType="withEffect">
                                  <p:stCondLst>
                                    <p:cond delay="1000"/>
                                  </p:stCondLst>
                                  <p:childTnLst>
                                    <p:set>
                                      <p:cBhvr>
                                        <p:cTn id="136" dur="1" fill="hold">
                                          <p:stCondLst>
                                            <p:cond delay="0"/>
                                          </p:stCondLst>
                                        </p:cTn>
                                        <p:tgtEl>
                                          <p:spTgt spid="640"/>
                                        </p:tgtEl>
                                        <p:attrNameLst>
                                          <p:attrName>style.visibility</p:attrName>
                                        </p:attrNameLst>
                                      </p:cBhvr>
                                      <p:to>
                                        <p:strVal val="visible"/>
                                      </p:to>
                                    </p:set>
                                    <p:animEffect transition="in" filter="fade">
                                      <p:cBhvr>
                                        <p:cTn id="137" dur="1000"/>
                                        <p:tgtEl>
                                          <p:spTgt spid="640"/>
                                        </p:tgtEl>
                                      </p:cBhvr>
                                    </p:animEffect>
                                  </p:childTnLst>
                                </p:cTn>
                              </p:par>
                              <p:par>
                                <p:cTn id="138" presetID="35" presetClass="path" presetSubtype="0" accel="50000" decel="50000" fill="hold" nodeType="withEffect">
                                  <p:stCondLst>
                                    <p:cond delay="1000"/>
                                  </p:stCondLst>
                                  <p:childTnLst>
                                    <p:animMotion origin="layout" path="M 0.026041666 2.3170753E-06 L 0 2.3170753E-06 E" pathEditMode="relative" ptsTypes="">
                                      <p:cBhvr>
                                        <p:cTn id="139" dur="1000" fill="hold"/>
                                        <p:tgtEl>
                                          <p:spTgt spid="640"/>
                                        </p:tgtEl>
                                        <p:attrNameLst>
                                          <p:attrName>ppt_x</p:attrName>
                                          <p:attrName>ppt_y</p:attrName>
                                        </p:attrNameLst>
                                      </p:cBhvr>
                                    </p:animMotion>
                                  </p:childTnLst>
                                </p:cTn>
                              </p:par>
                              <p:par>
                                <p:cTn id="140" presetID="10" presetClass="entr" presetSubtype="0" accel="50000" decel="50000" fill="hold" nodeType="withEffect">
                                  <p:stCondLst>
                                    <p:cond delay="1000"/>
                                  </p:stCondLst>
                                  <p:childTnLst>
                                    <p:set>
                                      <p:cBhvr>
                                        <p:cTn id="141" dur="1" fill="hold">
                                          <p:stCondLst>
                                            <p:cond delay="0"/>
                                          </p:stCondLst>
                                        </p:cTn>
                                        <p:tgtEl>
                                          <p:spTgt spid="642"/>
                                        </p:tgtEl>
                                        <p:attrNameLst>
                                          <p:attrName>style.visibility</p:attrName>
                                        </p:attrNameLst>
                                      </p:cBhvr>
                                      <p:to>
                                        <p:strVal val="visible"/>
                                      </p:to>
                                    </p:set>
                                    <p:animEffect transition="in" filter="fade">
                                      <p:cBhvr>
                                        <p:cTn id="142" dur="1000"/>
                                        <p:tgtEl>
                                          <p:spTgt spid="642"/>
                                        </p:tgtEl>
                                      </p:cBhvr>
                                    </p:animEffect>
                                  </p:childTnLst>
                                </p:cTn>
                              </p:par>
                              <p:par>
                                <p:cTn id="143" presetID="35" presetClass="path" presetSubtype="0" accel="50000" decel="50000" fill="hold" nodeType="withEffect">
                                  <p:stCondLst>
                                    <p:cond delay="1000"/>
                                  </p:stCondLst>
                                  <p:childTnLst>
                                    <p:animMotion origin="layout" path="M 0.026041666 -3.447356E-06 L 0 -3.447356E-06 E" pathEditMode="relative" ptsTypes="">
                                      <p:cBhvr>
                                        <p:cTn id="144" dur="1000" fill="hold"/>
                                        <p:tgtEl>
                                          <p:spTgt spid="642"/>
                                        </p:tgtEl>
                                        <p:attrNameLst>
                                          <p:attrName>ppt_x</p:attrName>
                                          <p:attrName>ppt_y</p:attrName>
                                        </p:attrNameLst>
                                      </p:cBhvr>
                                    </p:animMotion>
                                  </p:childTnLst>
                                </p:cTn>
                              </p:par>
                              <p:par>
                                <p:cTn id="145" presetID="10" presetClass="entr" presetSubtype="0" accel="50000" decel="50000" fill="hold" nodeType="withEffect">
                                  <p:stCondLst>
                                    <p:cond delay="1000"/>
                                  </p:stCondLst>
                                  <p:childTnLst>
                                    <p:set>
                                      <p:cBhvr>
                                        <p:cTn id="146" dur="1" fill="hold">
                                          <p:stCondLst>
                                            <p:cond delay="0"/>
                                          </p:stCondLst>
                                        </p:cTn>
                                        <p:tgtEl>
                                          <p:spTgt spid="644"/>
                                        </p:tgtEl>
                                        <p:attrNameLst>
                                          <p:attrName>style.visibility</p:attrName>
                                        </p:attrNameLst>
                                      </p:cBhvr>
                                      <p:to>
                                        <p:strVal val="visible"/>
                                      </p:to>
                                    </p:set>
                                    <p:animEffect transition="in" filter="fade">
                                      <p:cBhvr>
                                        <p:cTn id="147" dur="1000"/>
                                        <p:tgtEl>
                                          <p:spTgt spid="644"/>
                                        </p:tgtEl>
                                      </p:cBhvr>
                                    </p:animEffect>
                                  </p:childTnLst>
                                </p:cTn>
                              </p:par>
                              <p:par>
                                <p:cTn id="148" presetID="35" presetClass="path" presetSubtype="0" accel="50000" decel="50000" fill="hold" nodeType="withEffect">
                                  <p:stCondLst>
                                    <p:cond delay="1000"/>
                                  </p:stCondLst>
                                  <p:childTnLst>
                                    <p:animMotion origin="layout" path="M 0.026042303 2.3170753E-06 L 6.357829E-07 2.3170753E-06 E" pathEditMode="relative" ptsTypes="">
                                      <p:cBhvr>
                                        <p:cTn id="149" dur="1000" fill="hold"/>
                                        <p:tgtEl>
                                          <p:spTgt spid="644"/>
                                        </p:tgtEl>
                                        <p:attrNameLst>
                                          <p:attrName>ppt_x</p:attrName>
                                          <p:attrName>ppt_y</p:attrName>
                                        </p:attrNameLst>
                                      </p:cBhvr>
                                    </p:animMotion>
                                  </p:childTnLst>
                                </p:cTn>
                              </p:par>
                              <p:par>
                                <p:cTn id="150" presetID="10" presetClass="entr" presetSubtype="0" accel="50000" decel="50000" fill="hold" nodeType="withEffect">
                                  <p:stCondLst>
                                    <p:cond delay="1000"/>
                                  </p:stCondLst>
                                  <p:childTnLst>
                                    <p:set>
                                      <p:cBhvr>
                                        <p:cTn id="151" dur="1" fill="hold">
                                          <p:stCondLst>
                                            <p:cond delay="0"/>
                                          </p:stCondLst>
                                        </p:cTn>
                                        <p:tgtEl>
                                          <p:spTgt spid="646"/>
                                        </p:tgtEl>
                                        <p:attrNameLst>
                                          <p:attrName>style.visibility</p:attrName>
                                        </p:attrNameLst>
                                      </p:cBhvr>
                                      <p:to>
                                        <p:strVal val="visible"/>
                                      </p:to>
                                    </p:set>
                                    <p:animEffect transition="in" filter="fade">
                                      <p:cBhvr>
                                        <p:cTn id="152" dur="1000"/>
                                        <p:tgtEl>
                                          <p:spTgt spid="646"/>
                                        </p:tgtEl>
                                      </p:cBhvr>
                                    </p:animEffect>
                                  </p:childTnLst>
                                </p:cTn>
                              </p:par>
                              <p:par>
                                <p:cTn id="153" presetID="35" presetClass="path" presetSubtype="0" accel="50000" decel="50000" fill="hold" nodeType="withEffect">
                                  <p:stCondLst>
                                    <p:cond delay="1000"/>
                                  </p:stCondLst>
                                  <p:childTnLst>
                                    <p:animMotion origin="layout" path="M 0.026042303 2.3170753E-06 L 6.357829E-07 2.3170753E-06 E" pathEditMode="relative" ptsTypes="">
                                      <p:cBhvr>
                                        <p:cTn id="154" dur="1000" fill="hold"/>
                                        <p:tgtEl>
                                          <p:spTgt spid="646"/>
                                        </p:tgtEl>
                                        <p:attrNameLst>
                                          <p:attrName>ppt_x</p:attrName>
                                          <p:attrName>ppt_y</p:attrName>
                                        </p:attrNameLst>
                                      </p:cBhvr>
                                    </p:animMotion>
                                  </p:childTnLst>
                                </p:cTn>
                              </p:par>
                              <p:par>
                                <p:cTn id="155" presetID="10" presetClass="entr" presetSubtype="0" accel="50000" decel="50000" fill="hold" nodeType="withEffect">
                                  <p:stCondLst>
                                    <p:cond delay="1000"/>
                                  </p:stCondLst>
                                  <p:childTnLst>
                                    <p:set>
                                      <p:cBhvr>
                                        <p:cTn id="156" dur="1" fill="hold">
                                          <p:stCondLst>
                                            <p:cond delay="0"/>
                                          </p:stCondLst>
                                        </p:cTn>
                                        <p:tgtEl>
                                          <p:spTgt spid="648"/>
                                        </p:tgtEl>
                                        <p:attrNameLst>
                                          <p:attrName>style.visibility</p:attrName>
                                        </p:attrNameLst>
                                      </p:cBhvr>
                                      <p:to>
                                        <p:strVal val="visible"/>
                                      </p:to>
                                    </p:set>
                                    <p:animEffect transition="in" filter="fade">
                                      <p:cBhvr>
                                        <p:cTn id="157" dur="1000"/>
                                        <p:tgtEl>
                                          <p:spTgt spid="648"/>
                                        </p:tgtEl>
                                      </p:cBhvr>
                                    </p:animEffect>
                                  </p:childTnLst>
                                </p:cTn>
                              </p:par>
                              <p:par>
                                <p:cTn id="158" presetID="35" presetClass="path" presetSubtype="0" accel="50000" decel="50000" fill="hold" nodeType="withEffect">
                                  <p:stCondLst>
                                    <p:cond delay="1000"/>
                                  </p:stCondLst>
                                  <p:childTnLst>
                                    <p:animMotion origin="layout" path="M 0.026042303 -3.447356E-06 L 6.357829E-07 -3.447356E-06 E" pathEditMode="relative" ptsTypes="">
                                      <p:cBhvr>
                                        <p:cTn id="159" dur="1000" fill="hold"/>
                                        <p:tgtEl>
                                          <p:spTgt spid="648"/>
                                        </p:tgtEl>
                                        <p:attrNameLst>
                                          <p:attrName>ppt_x</p:attrName>
                                          <p:attrName>ppt_y</p:attrName>
                                        </p:attrNameLst>
                                      </p:cBhvr>
                                    </p:animMotion>
                                  </p:childTnLst>
                                </p:cTn>
                              </p:par>
                              <p:par>
                                <p:cTn id="160" presetID="10" presetClass="entr" presetSubtype="0" accel="50000" decel="50000" fill="hold" nodeType="withEffect">
                                  <p:stCondLst>
                                    <p:cond delay="1000"/>
                                  </p:stCondLst>
                                  <p:childTnLst>
                                    <p:set>
                                      <p:cBhvr>
                                        <p:cTn id="161" dur="1" fill="hold">
                                          <p:stCondLst>
                                            <p:cond delay="0"/>
                                          </p:stCondLst>
                                        </p:cTn>
                                        <p:tgtEl>
                                          <p:spTgt spid="650"/>
                                        </p:tgtEl>
                                        <p:attrNameLst>
                                          <p:attrName>style.visibility</p:attrName>
                                        </p:attrNameLst>
                                      </p:cBhvr>
                                      <p:to>
                                        <p:strVal val="visible"/>
                                      </p:to>
                                    </p:set>
                                    <p:animEffect transition="in" filter="fade">
                                      <p:cBhvr>
                                        <p:cTn id="162" dur="1000"/>
                                        <p:tgtEl>
                                          <p:spTgt spid="650"/>
                                        </p:tgtEl>
                                      </p:cBhvr>
                                    </p:animEffect>
                                  </p:childTnLst>
                                </p:cTn>
                              </p:par>
                              <p:par>
                                <p:cTn id="163" presetID="35" presetClass="path" presetSubtype="0" accel="50000" decel="50000" fill="hold" nodeType="withEffect">
                                  <p:stCondLst>
                                    <p:cond delay="1000"/>
                                  </p:stCondLst>
                                  <p:childTnLst>
                                    <p:animMotion origin="layout" path="M 0.026041666 2.8822158E-06 L 0 2.8822158E-06 E" pathEditMode="relative" ptsTypes="">
                                      <p:cBhvr>
                                        <p:cTn id="164" dur="1000" fill="hold"/>
                                        <p:tgtEl>
                                          <p:spTgt spid="650"/>
                                        </p:tgtEl>
                                        <p:attrNameLst>
                                          <p:attrName>ppt_x</p:attrName>
                                          <p:attrName>ppt_y</p:attrName>
                                        </p:attrNameLst>
                                      </p:cBhvr>
                                    </p:animMotion>
                                  </p:childTnLst>
                                </p:cTn>
                              </p:par>
                              <p:par>
                                <p:cTn id="165" presetID="10" presetClass="entr" presetSubtype="0" accel="50000" decel="50000" fill="hold" nodeType="withEffect">
                                  <p:stCondLst>
                                    <p:cond delay="1000"/>
                                  </p:stCondLst>
                                  <p:childTnLst>
                                    <p:set>
                                      <p:cBhvr>
                                        <p:cTn id="166" dur="1" fill="hold">
                                          <p:stCondLst>
                                            <p:cond delay="0"/>
                                          </p:stCondLst>
                                        </p:cTn>
                                        <p:tgtEl>
                                          <p:spTgt spid="652"/>
                                        </p:tgtEl>
                                        <p:attrNameLst>
                                          <p:attrName>style.visibility</p:attrName>
                                        </p:attrNameLst>
                                      </p:cBhvr>
                                      <p:to>
                                        <p:strVal val="visible"/>
                                      </p:to>
                                    </p:set>
                                    <p:animEffect transition="in" filter="fade">
                                      <p:cBhvr>
                                        <p:cTn id="167" dur="1000"/>
                                        <p:tgtEl>
                                          <p:spTgt spid="652"/>
                                        </p:tgtEl>
                                      </p:cBhvr>
                                    </p:animEffect>
                                  </p:childTnLst>
                                </p:cTn>
                              </p:par>
                              <p:par>
                                <p:cTn id="168" presetID="35" presetClass="path" presetSubtype="0" accel="50000" decel="50000" fill="hold" nodeType="withEffect">
                                  <p:stCondLst>
                                    <p:cond delay="1000"/>
                                  </p:stCondLst>
                                  <p:childTnLst>
                                    <p:animMotion origin="layout" path="M 0.026041666 2.8822158E-06 L 0 2.8822158E-06 E" pathEditMode="relative" ptsTypes="">
                                      <p:cBhvr>
                                        <p:cTn id="169" dur="1000" fill="hold"/>
                                        <p:tgtEl>
                                          <p:spTgt spid="652"/>
                                        </p:tgtEl>
                                        <p:attrNameLst>
                                          <p:attrName>ppt_x</p:attrName>
                                          <p:attrName>ppt_y</p:attrName>
                                        </p:attrNameLst>
                                      </p:cBhvr>
                                    </p:animMotion>
                                  </p:childTnLst>
                                </p:cTn>
                              </p:par>
                              <p:par>
                                <p:cTn id="170" presetID="10" presetClass="entr" presetSubtype="0" accel="50000" decel="50000" fill="hold" nodeType="withEffect">
                                  <p:stCondLst>
                                    <p:cond delay="1000"/>
                                  </p:stCondLst>
                                  <p:childTnLst>
                                    <p:set>
                                      <p:cBhvr>
                                        <p:cTn id="171" dur="1" fill="hold">
                                          <p:stCondLst>
                                            <p:cond delay="0"/>
                                          </p:stCondLst>
                                        </p:cTn>
                                        <p:tgtEl>
                                          <p:spTgt spid="654"/>
                                        </p:tgtEl>
                                        <p:attrNameLst>
                                          <p:attrName>style.visibility</p:attrName>
                                        </p:attrNameLst>
                                      </p:cBhvr>
                                      <p:to>
                                        <p:strVal val="visible"/>
                                      </p:to>
                                    </p:set>
                                    <p:animEffect transition="in" filter="fade">
                                      <p:cBhvr>
                                        <p:cTn id="172" dur="1000"/>
                                        <p:tgtEl>
                                          <p:spTgt spid="654"/>
                                        </p:tgtEl>
                                      </p:cBhvr>
                                    </p:animEffect>
                                  </p:childTnLst>
                                </p:cTn>
                              </p:par>
                              <p:par>
                                <p:cTn id="173" presetID="35" presetClass="path" presetSubtype="0" accel="50000" decel="50000" fill="hold" nodeType="withEffect">
                                  <p:stCondLst>
                                    <p:cond delay="1000"/>
                                  </p:stCondLst>
                                  <p:childTnLst>
                                    <p:animMotion origin="layout" path="M 0.026041666 -2.8822158E-06 L 0 -2.8822158E-06 E" pathEditMode="relative" ptsTypes="">
                                      <p:cBhvr>
                                        <p:cTn id="174" dur="1000" fill="hold"/>
                                        <p:tgtEl>
                                          <p:spTgt spid="654"/>
                                        </p:tgtEl>
                                        <p:attrNameLst>
                                          <p:attrName>ppt_x</p:attrName>
                                          <p:attrName>ppt_y</p:attrName>
                                        </p:attrNameLst>
                                      </p:cBhvr>
                                    </p:animMotion>
                                  </p:childTnLst>
                                </p:cTn>
                              </p:par>
                              <p:par>
                                <p:cTn id="175" presetID="10" presetClass="entr" presetSubtype="0" accel="50000" decel="50000" fill="hold" nodeType="withEffect">
                                  <p:stCondLst>
                                    <p:cond delay="1000"/>
                                  </p:stCondLst>
                                  <p:childTnLst>
                                    <p:set>
                                      <p:cBhvr>
                                        <p:cTn id="176" dur="1" fill="hold">
                                          <p:stCondLst>
                                            <p:cond delay="0"/>
                                          </p:stCondLst>
                                        </p:cTn>
                                        <p:tgtEl>
                                          <p:spTgt spid="656"/>
                                        </p:tgtEl>
                                        <p:attrNameLst>
                                          <p:attrName>style.visibility</p:attrName>
                                        </p:attrNameLst>
                                      </p:cBhvr>
                                      <p:to>
                                        <p:strVal val="visible"/>
                                      </p:to>
                                    </p:set>
                                    <p:animEffect transition="in" filter="fade">
                                      <p:cBhvr>
                                        <p:cTn id="177" dur="1000"/>
                                        <p:tgtEl>
                                          <p:spTgt spid="656"/>
                                        </p:tgtEl>
                                      </p:cBhvr>
                                    </p:animEffect>
                                  </p:childTnLst>
                                </p:cTn>
                              </p:par>
                              <p:par>
                                <p:cTn id="178" presetID="35" presetClass="path" presetSubtype="0" accel="50000" decel="50000" fill="hold" nodeType="withEffect">
                                  <p:stCondLst>
                                    <p:cond delay="1000"/>
                                  </p:stCondLst>
                                  <p:childTnLst>
                                    <p:animMotion origin="layout" path="M 0.026042303 2.8822158E-06 L 6.357829E-07 2.8822158E-06 E" pathEditMode="relative" ptsTypes="">
                                      <p:cBhvr>
                                        <p:cTn id="179" dur="1000" fill="hold"/>
                                        <p:tgtEl>
                                          <p:spTgt spid="656"/>
                                        </p:tgtEl>
                                        <p:attrNameLst>
                                          <p:attrName>ppt_x</p:attrName>
                                          <p:attrName>ppt_y</p:attrName>
                                        </p:attrNameLst>
                                      </p:cBhvr>
                                    </p:animMotion>
                                  </p:childTnLst>
                                </p:cTn>
                              </p:par>
                              <p:par>
                                <p:cTn id="180" presetID="10" presetClass="entr" presetSubtype="0" accel="50000" decel="50000" fill="hold" nodeType="withEffect">
                                  <p:stCondLst>
                                    <p:cond delay="1000"/>
                                  </p:stCondLst>
                                  <p:childTnLst>
                                    <p:set>
                                      <p:cBhvr>
                                        <p:cTn id="181" dur="1" fill="hold">
                                          <p:stCondLst>
                                            <p:cond delay="0"/>
                                          </p:stCondLst>
                                        </p:cTn>
                                        <p:tgtEl>
                                          <p:spTgt spid="658"/>
                                        </p:tgtEl>
                                        <p:attrNameLst>
                                          <p:attrName>style.visibility</p:attrName>
                                        </p:attrNameLst>
                                      </p:cBhvr>
                                      <p:to>
                                        <p:strVal val="visible"/>
                                      </p:to>
                                    </p:set>
                                    <p:animEffect transition="in" filter="fade">
                                      <p:cBhvr>
                                        <p:cTn id="182" dur="1000"/>
                                        <p:tgtEl>
                                          <p:spTgt spid="658"/>
                                        </p:tgtEl>
                                      </p:cBhvr>
                                    </p:animEffect>
                                  </p:childTnLst>
                                </p:cTn>
                              </p:par>
                              <p:par>
                                <p:cTn id="183" presetID="35" presetClass="path" presetSubtype="0" accel="50000" decel="50000" fill="hold" nodeType="withEffect">
                                  <p:stCondLst>
                                    <p:cond delay="1000"/>
                                  </p:stCondLst>
                                  <p:childTnLst>
                                    <p:animMotion origin="layout" path="M 0.026042303 2.8822158E-06 L 6.357829E-07 2.8822158E-06 E" pathEditMode="relative" ptsTypes="">
                                      <p:cBhvr>
                                        <p:cTn id="184" dur="1000" fill="hold"/>
                                        <p:tgtEl>
                                          <p:spTgt spid="658"/>
                                        </p:tgtEl>
                                        <p:attrNameLst>
                                          <p:attrName>ppt_x</p:attrName>
                                          <p:attrName>ppt_y</p:attrName>
                                        </p:attrNameLst>
                                      </p:cBhvr>
                                    </p:animMotion>
                                  </p:childTnLst>
                                </p:cTn>
                              </p:par>
                              <p:par>
                                <p:cTn id="185" presetID="10" presetClass="entr" presetSubtype="0" accel="50000" decel="50000" fill="hold" nodeType="withEffect">
                                  <p:stCondLst>
                                    <p:cond delay="1000"/>
                                  </p:stCondLst>
                                  <p:childTnLst>
                                    <p:set>
                                      <p:cBhvr>
                                        <p:cTn id="186" dur="1" fill="hold">
                                          <p:stCondLst>
                                            <p:cond delay="0"/>
                                          </p:stCondLst>
                                        </p:cTn>
                                        <p:tgtEl>
                                          <p:spTgt spid="660"/>
                                        </p:tgtEl>
                                        <p:attrNameLst>
                                          <p:attrName>style.visibility</p:attrName>
                                        </p:attrNameLst>
                                      </p:cBhvr>
                                      <p:to>
                                        <p:strVal val="visible"/>
                                      </p:to>
                                    </p:set>
                                    <p:animEffect transition="in" filter="fade">
                                      <p:cBhvr>
                                        <p:cTn id="187" dur="1000"/>
                                        <p:tgtEl>
                                          <p:spTgt spid="660"/>
                                        </p:tgtEl>
                                      </p:cBhvr>
                                    </p:animEffect>
                                  </p:childTnLst>
                                </p:cTn>
                              </p:par>
                              <p:par>
                                <p:cTn id="188" presetID="35" presetClass="path" presetSubtype="0" accel="50000" decel="50000" fill="hold" nodeType="withEffect">
                                  <p:stCondLst>
                                    <p:cond delay="1000"/>
                                  </p:stCondLst>
                                  <p:childTnLst>
                                    <p:animMotion origin="layout" path="M 0.026042303 -2.8822158E-06 L 6.357829E-07 -2.8822158E-06 E" pathEditMode="relative" ptsTypes="">
                                      <p:cBhvr>
                                        <p:cTn id="189" dur="1000" fill="hold"/>
                                        <p:tgtEl>
                                          <p:spTgt spid="660"/>
                                        </p:tgtEl>
                                        <p:attrNameLst>
                                          <p:attrName>ppt_x</p:attrName>
                                          <p:attrName>ppt_y</p:attrName>
                                        </p:attrNameLst>
                                      </p:cBhvr>
                                    </p:animMotion>
                                  </p:childTnLst>
                                </p:cTn>
                              </p:par>
                              <p:par>
                                <p:cTn id="190" presetID="10" presetClass="entr" presetSubtype="0" accel="50000" decel="50000" fill="hold" nodeType="withEffect">
                                  <p:stCondLst>
                                    <p:cond delay="1000"/>
                                  </p:stCondLst>
                                  <p:childTnLst>
                                    <p:set>
                                      <p:cBhvr>
                                        <p:cTn id="191" dur="1" fill="hold">
                                          <p:stCondLst>
                                            <p:cond delay="0"/>
                                          </p:stCondLst>
                                        </p:cTn>
                                        <p:tgtEl>
                                          <p:spTgt spid="662"/>
                                        </p:tgtEl>
                                        <p:attrNameLst>
                                          <p:attrName>style.visibility</p:attrName>
                                        </p:attrNameLst>
                                      </p:cBhvr>
                                      <p:to>
                                        <p:strVal val="visible"/>
                                      </p:to>
                                    </p:set>
                                    <p:animEffect transition="in" filter="fade">
                                      <p:cBhvr>
                                        <p:cTn id="192" dur="1000"/>
                                        <p:tgtEl>
                                          <p:spTgt spid="662"/>
                                        </p:tgtEl>
                                      </p:cBhvr>
                                    </p:animEffect>
                                  </p:childTnLst>
                                </p:cTn>
                              </p:par>
                              <p:par>
                                <p:cTn id="193" presetID="35" presetClass="path" presetSubtype="0" accel="50000" decel="50000" fill="hold" nodeType="withEffect">
                                  <p:stCondLst>
                                    <p:cond delay="1000"/>
                                  </p:stCondLst>
                                  <p:childTnLst>
                                    <p:animMotion origin="layout" path="M 0.026041666 3.447356E-06 L 0 3.447356E-06 E" pathEditMode="relative" ptsTypes="">
                                      <p:cBhvr>
                                        <p:cTn id="194" dur="1000" fill="hold"/>
                                        <p:tgtEl>
                                          <p:spTgt spid="662"/>
                                        </p:tgtEl>
                                        <p:attrNameLst>
                                          <p:attrName>ppt_x</p:attrName>
                                          <p:attrName>ppt_y</p:attrName>
                                        </p:attrNameLst>
                                      </p:cBhvr>
                                    </p:animMotion>
                                  </p:childTnLst>
                                </p:cTn>
                              </p:par>
                              <p:par>
                                <p:cTn id="195" presetID="10" presetClass="entr" presetSubtype="0" accel="50000" decel="50000" fill="hold" nodeType="withEffect">
                                  <p:stCondLst>
                                    <p:cond delay="1000"/>
                                  </p:stCondLst>
                                  <p:childTnLst>
                                    <p:set>
                                      <p:cBhvr>
                                        <p:cTn id="196" dur="1" fill="hold">
                                          <p:stCondLst>
                                            <p:cond delay="0"/>
                                          </p:stCondLst>
                                        </p:cTn>
                                        <p:tgtEl>
                                          <p:spTgt spid="664"/>
                                        </p:tgtEl>
                                        <p:attrNameLst>
                                          <p:attrName>style.visibility</p:attrName>
                                        </p:attrNameLst>
                                      </p:cBhvr>
                                      <p:to>
                                        <p:strVal val="visible"/>
                                      </p:to>
                                    </p:set>
                                    <p:animEffect transition="in" filter="fade">
                                      <p:cBhvr>
                                        <p:cTn id="197" dur="1000"/>
                                        <p:tgtEl>
                                          <p:spTgt spid="664"/>
                                        </p:tgtEl>
                                      </p:cBhvr>
                                    </p:animEffect>
                                  </p:childTnLst>
                                </p:cTn>
                              </p:par>
                              <p:par>
                                <p:cTn id="198" presetID="35" presetClass="path" presetSubtype="0" accel="50000" decel="50000" fill="hold" nodeType="withEffect">
                                  <p:stCondLst>
                                    <p:cond delay="1000"/>
                                  </p:stCondLst>
                                  <p:childTnLst>
                                    <p:animMotion origin="layout" path="M 0.026041666 3.447356E-06 L 0 3.447356E-06 E" pathEditMode="relative" ptsTypes="">
                                      <p:cBhvr>
                                        <p:cTn id="199" dur="1000" fill="hold"/>
                                        <p:tgtEl>
                                          <p:spTgt spid="664"/>
                                        </p:tgtEl>
                                        <p:attrNameLst>
                                          <p:attrName>ppt_x</p:attrName>
                                          <p:attrName>ppt_y</p:attrName>
                                        </p:attrNameLst>
                                      </p:cBhvr>
                                    </p:animMotion>
                                  </p:childTnLst>
                                </p:cTn>
                              </p:par>
                              <p:par>
                                <p:cTn id="200" presetID="10" presetClass="entr" presetSubtype="0" accel="50000" decel="50000" fill="hold" nodeType="withEffect">
                                  <p:stCondLst>
                                    <p:cond delay="1000"/>
                                  </p:stCondLst>
                                  <p:childTnLst>
                                    <p:set>
                                      <p:cBhvr>
                                        <p:cTn id="201" dur="1" fill="hold">
                                          <p:stCondLst>
                                            <p:cond delay="0"/>
                                          </p:stCondLst>
                                        </p:cTn>
                                        <p:tgtEl>
                                          <p:spTgt spid="666"/>
                                        </p:tgtEl>
                                        <p:attrNameLst>
                                          <p:attrName>style.visibility</p:attrName>
                                        </p:attrNameLst>
                                      </p:cBhvr>
                                      <p:to>
                                        <p:strVal val="visible"/>
                                      </p:to>
                                    </p:set>
                                    <p:animEffect transition="in" filter="fade">
                                      <p:cBhvr>
                                        <p:cTn id="202" dur="1000"/>
                                        <p:tgtEl>
                                          <p:spTgt spid="666"/>
                                        </p:tgtEl>
                                      </p:cBhvr>
                                    </p:animEffect>
                                  </p:childTnLst>
                                </p:cTn>
                              </p:par>
                              <p:par>
                                <p:cTn id="203" presetID="35" presetClass="path" presetSubtype="0" accel="50000" decel="50000" fill="hold" nodeType="withEffect">
                                  <p:stCondLst>
                                    <p:cond delay="1000"/>
                                  </p:stCondLst>
                                  <p:childTnLst>
                                    <p:animMotion origin="layout" path="M 0.026041666 2.8822158E-06 L 0 2.8822158E-06 E" pathEditMode="relative" ptsTypes="">
                                      <p:cBhvr>
                                        <p:cTn id="204" dur="1000" fill="hold"/>
                                        <p:tgtEl>
                                          <p:spTgt spid="666"/>
                                        </p:tgtEl>
                                        <p:attrNameLst>
                                          <p:attrName>ppt_x</p:attrName>
                                          <p:attrName>ppt_y</p:attrName>
                                        </p:attrNameLst>
                                      </p:cBhvr>
                                    </p:animMotion>
                                  </p:childTnLst>
                                </p:cTn>
                              </p:par>
                              <p:par>
                                <p:cTn id="205" presetID="10" presetClass="entr" presetSubtype="0" accel="50000" decel="50000" fill="hold" nodeType="withEffect">
                                  <p:stCondLst>
                                    <p:cond delay="1000"/>
                                  </p:stCondLst>
                                  <p:childTnLst>
                                    <p:set>
                                      <p:cBhvr>
                                        <p:cTn id="206" dur="1" fill="hold">
                                          <p:stCondLst>
                                            <p:cond delay="0"/>
                                          </p:stCondLst>
                                        </p:cTn>
                                        <p:tgtEl>
                                          <p:spTgt spid="668"/>
                                        </p:tgtEl>
                                        <p:attrNameLst>
                                          <p:attrName>style.visibility</p:attrName>
                                        </p:attrNameLst>
                                      </p:cBhvr>
                                      <p:to>
                                        <p:strVal val="visible"/>
                                      </p:to>
                                    </p:set>
                                    <p:animEffect transition="in" filter="fade">
                                      <p:cBhvr>
                                        <p:cTn id="207" dur="1000"/>
                                        <p:tgtEl>
                                          <p:spTgt spid="668"/>
                                        </p:tgtEl>
                                      </p:cBhvr>
                                    </p:animEffect>
                                  </p:childTnLst>
                                </p:cTn>
                              </p:par>
                              <p:par>
                                <p:cTn id="208" presetID="35" presetClass="path" presetSubtype="0" accel="50000" decel="50000" fill="hold" nodeType="withEffect">
                                  <p:stCondLst>
                                    <p:cond delay="1000"/>
                                  </p:stCondLst>
                                  <p:childTnLst>
                                    <p:animMotion origin="layout" path="M 0.026042303 3.447356E-06 L 6.357829E-07 3.447356E-06 E" pathEditMode="relative" ptsTypes="">
                                      <p:cBhvr>
                                        <p:cTn id="209" dur="1000" fill="hold"/>
                                        <p:tgtEl>
                                          <p:spTgt spid="668"/>
                                        </p:tgtEl>
                                        <p:attrNameLst>
                                          <p:attrName>ppt_x</p:attrName>
                                          <p:attrName>ppt_y</p:attrName>
                                        </p:attrNameLst>
                                      </p:cBhvr>
                                    </p:animMotion>
                                  </p:childTnLst>
                                </p:cTn>
                              </p:par>
                              <p:par>
                                <p:cTn id="210" presetID="10" presetClass="entr" presetSubtype="0" accel="50000" decel="50000" fill="hold" nodeType="withEffect">
                                  <p:stCondLst>
                                    <p:cond delay="1000"/>
                                  </p:stCondLst>
                                  <p:childTnLst>
                                    <p:set>
                                      <p:cBhvr>
                                        <p:cTn id="211" dur="1" fill="hold">
                                          <p:stCondLst>
                                            <p:cond delay="0"/>
                                          </p:stCondLst>
                                        </p:cTn>
                                        <p:tgtEl>
                                          <p:spTgt spid="670"/>
                                        </p:tgtEl>
                                        <p:attrNameLst>
                                          <p:attrName>style.visibility</p:attrName>
                                        </p:attrNameLst>
                                      </p:cBhvr>
                                      <p:to>
                                        <p:strVal val="visible"/>
                                      </p:to>
                                    </p:set>
                                    <p:animEffect transition="in" filter="fade">
                                      <p:cBhvr>
                                        <p:cTn id="212" dur="1000"/>
                                        <p:tgtEl>
                                          <p:spTgt spid="670"/>
                                        </p:tgtEl>
                                      </p:cBhvr>
                                    </p:animEffect>
                                  </p:childTnLst>
                                </p:cTn>
                              </p:par>
                              <p:par>
                                <p:cTn id="213" presetID="35" presetClass="path" presetSubtype="0" accel="50000" decel="50000" fill="hold" nodeType="withEffect">
                                  <p:stCondLst>
                                    <p:cond delay="1000"/>
                                  </p:stCondLst>
                                  <p:childTnLst>
                                    <p:animMotion origin="layout" path="M 0.026042303 3.447356E-06 L 6.357829E-07 3.447356E-06 E" pathEditMode="relative" ptsTypes="">
                                      <p:cBhvr>
                                        <p:cTn id="214" dur="1000" fill="hold"/>
                                        <p:tgtEl>
                                          <p:spTgt spid="670"/>
                                        </p:tgtEl>
                                        <p:attrNameLst>
                                          <p:attrName>ppt_x</p:attrName>
                                          <p:attrName>ppt_y</p:attrName>
                                        </p:attrNameLst>
                                      </p:cBhvr>
                                    </p:animMotion>
                                  </p:childTnLst>
                                </p:cTn>
                              </p:par>
                              <p:par>
                                <p:cTn id="215" presetID="10" presetClass="entr" presetSubtype="0" accel="50000" decel="50000" fill="hold" nodeType="withEffect">
                                  <p:stCondLst>
                                    <p:cond delay="1000"/>
                                  </p:stCondLst>
                                  <p:childTnLst>
                                    <p:set>
                                      <p:cBhvr>
                                        <p:cTn id="216" dur="1" fill="hold">
                                          <p:stCondLst>
                                            <p:cond delay="0"/>
                                          </p:stCondLst>
                                        </p:cTn>
                                        <p:tgtEl>
                                          <p:spTgt spid="672"/>
                                        </p:tgtEl>
                                        <p:attrNameLst>
                                          <p:attrName>style.visibility</p:attrName>
                                        </p:attrNameLst>
                                      </p:cBhvr>
                                      <p:to>
                                        <p:strVal val="visible"/>
                                      </p:to>
                                    </p:set>
                                    <p:animEffect transition="in" filter="fade">
                                      <p:cBhvr>
                                        <p:cTn id="217" dur="1000"/>
                                        <p:tgtEl>
                                          <p:spTgt spid="672"/>
                                        </p:tgtEl>
                                      </p:cBhvr>
                                    </p:animEffect>
                                  </p:childTnLst>
                                </p:cTn>
                              </p:par>
                              <p:par>
                                <p:cTn id="218" presetID="35" presetClass="path" presetSubtype="0" accel="50000" decel="50000" fill="hold" nodeType="withEffect">
                                  <p:stCondLst>
                                    <p:cond delay="1000"/>
                                  </p:stCondLst>
                                  <p:childTnLst>
                                    <p:animMotion origin="layout" path="M 0.026042303 2.8822158E-06 L 6.357829E-07 2.8822158E-06 E" pathEditMode="relative" ptsTypes="">
                                      <p:cBhvr>
                                        <p:cTn id="219" dur="1000" fill="hold"/>
                                        <p:tgtEl>
                                          <p:spTgt spid="672"/>
                                        </p:tgtEl>
                                        <p:attrNameLst>
                                          <p:attrName>ppt_x</p:attrName>
                                          <p:attrName>ppt_y</p:attrName>
                                        </p:attrNameLst>
                                      </p:cBhvr>
                                    </p:animMotion>
                                  </p:childTnLst>
                                </p:cTn>
                              </p:par>
                              <p:par>
                                <p:cTn id="220" presetID="10" presetClass="entr" presetSubtype="0" accel="50000" decel="50000" fill="hold" nodeType="withEffect">
                                  <p:stCondLst>
                                    <p:cond delay="300"/>
                                  </p:stCondLst>
                                  <p:childTnLst>
                                    <p:set>
                                      <p:cBhvr>
                                        <p:cTn id="221" dur="1" fill="hold">
                                          <p:stCondLst>
                                            <p:cond delay="0"/>
                                          </p:stCondLst>
                                        </p:cTn>
                                        <p:tgtEl>
                                          <p:spTgt spid="674"/>
                                        </p:tgtEl>
                                        <p:attrNameLst>
                                          <p:attrName>style.visibility</p:attrName>
                                        </p:attrNameLst>
                                      </p:cBhvr>
                                      <p:to>
                                        <p:strVal val="visible"/>
                                      </p:to>
                                    </p:set>
                                    <p:animEffect transition="in" filter="fade">
                                      <p:cBhvr>
                                        <p:cTn id="222" dur="1000"/>
                                        <p:tgtEl>
                                          <p:spTgt spid="674"/>
                                        </p:tgtEl>
                                      </p:cBhvr>
                                    </p:animEffect>
                                  </p:childTnLst>
                                </p:cTn>
                              </p:par>
                              <p:par>
                                <p:cTn id="223" presetID="35" presetClass="path" presetSubtype="0" accel="50000" decel="50000" fill="hold" nodeType="withEffect">
                                  <p:stCondLst>
                                    <p:cond delay="300"/>
                                  </p:stCondLst>
                                  <p:childTnLst>
                                    <p:animMotion origin="layout" path="M 0.026041666 0 L 0 0 E" pathEditMode="relative" ptsTypes="">
                                      <p:cBhvr>
                                        <p:cTn id="224" dur="1000" fill="hold"/>
                                        <p:tgtEl>
                                          <p:spTgt spid="674"/>
                                        </p:tgtEl>
                                        <p:attrNameLst>
                                          <p:attrName>ppt_x</p:attrName>
                                          <p:attrName>ppt_y</p:attrName>
                                        </p:attrNameLst>
                                      </p:cBhvr>
                                    </p:animMotion>
                                  </p:childTnLst>
                                </p:cTn>
                              </p:par>
                              <p:par>
                                <p:cTn id="225" presetID="10" presetClass="entr" presetSubtype="0" accel="50000" decel="50000" fill="hold" nodeType="withEffect">
                                  <p:stCondLst>
                                    <p:cond delay="500"/>
                                  </p:stCondLst>
                                  <p:childTnLst>
                                    <p:set>
                                      <p:cBhvr>
                                        <p:cTn id="226" dur="1" fill="hold">
                                          <p:stCondLst>
                                            <p:cond delay="0"/>
                                          </p:stCondLst>
                                        </p:cTn>
                                        <p:tgtEl>
                                          <p:spTgt spid="676"/>
                                        </p:tgtEl>
                                        <p:attrNameLst>
                                          <p:attrName>style.visibility</p:attrName>
                                        </p:attrNameLst>
                                      </p:cBhvr>
                                      <p:to>
                                        <p:strVal val="visible"/>
                                      </p:to>
                                    </p:set>
                                    <p:animEffect transition="in" filter="fade">
                                      <p:cBhvr>
                                        <p:cTn id="227" dur="1000"/>
                                        <p:tgtEl>
                                          <p:spTgt spid="676"/>
                                        </p:tgtEl>
                                      </p:cBhvr>
                                    </p:animEffect>
                                  </p:childTnLst>
                                </p:cTn>
                              </p:par>
                              <p:par>
                                <p:cTn id="228" presetID="35" presetClass="path" presetSubtype="0" accel="50000" decel="50000" fill="hold" nodeType="withEffect">
                                  <p:stCondLst>
                                    <p:cond delay="500"/>
                                  </p:stCondLst>
                                  <p:childTnLst>
                                    <p:animMotion origin="layout" path="M 0.026041666 0 L 0 0 E" pathEditMode="relative" ptsTypes="">
                                      <p:cBhvr>
                                        <p:cTn id="229" dur="1000" fill="hold"/>
                                        <p:tgtEl>
                                          <p:spTgt spid="67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0"/>
      <p:bldP spid="590" grpId="0"/>
      <p:bldP spid="592" grpId="0"/>
      <p:bldP spid="594" grpId="0"/>
      <p:bldP spid="596" grpId="0"/>
      <p:bldP spid="598" grpId="0"/>
      <p:bldP spid="600" grpId="0"/>
      <p:bldP spid="602" grpId="0"/>
      <p:bldP spid="604" grpId="0"/>
      <p:bldP spid="606" grpId="0"/>
      <p:bldP spid="608" grpId="0"/>
      <p:bldP spid="610" grpId="0"/>
      <p:bldP spid="612" grpId="0"/>
      <p:bldP spid="614" grpId="0"/>
      <p:bldP spid="616" grpId="0"/>
      <p:bldP spid="618" grpId="0"/>
      <p:bldP spid="620" grpId="0"/>
      <p:bldP spid="622" grpId="0"/>
      <p:bldP spid="624" grpId="0"/>
      <p:bldP spid="626" grpId="0"/>
      <p:bldP spid="628" grpId="0"/>
      <p:bldP spid="630" grpId="0"/>
      <p:bldP spid="632" grpId="0"/>
      <p:bldP spid="634" grpId="0"/>
      <p:bldP spid="636" grpId="0"/>
      <p:bldP spid="638" grpId="0"/>
      <p:bldP spid="640" grpId="0"/>
      <p:bldP spid="642" grpId="0"/>
      <p:bldP spid="644" grpId="0"/>
      <p:bldP spid="646" grpId="0"/>
      <p:bldP spid="648" grpId="0"/>
      <p:bldP spid="650" grpId="0"/>
      <p:bldP spid="652" grpId="0"/>
      <p:bldP spid="654" grpId="0"/>
      <p:bldP spid="656" grpId="0"/>
      <p:bldP spid="658" grpId="0"/>
      <p:bldP spid="660" grpId="0"/>
      <p:bldP spid="662" grpId="0"/>
      <p:bldP spid="664" grpId="0"/>
      <p:bldP spid="666" grpId="0"/>
      <p:bldP spid="668" grpId="0"/>
      <p:bldP spid="670" grpId="0"/>
      <p:bldP spid="672" grpId="0"/>
      <p:bldP spid="674" grpId="0"/>
      <p:bldP spid="67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TotalTime>
  <Words>1178</Words>
  <Application>Microsoft Office PowerPoint</Application>
  <PresentationFormat>Custom</PresentationFormat>
  <Paragraphs>175</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Montserrat</vt:lpstr>
      <vt:lpstr>Open Sans</vt:lpstr>
      <vt:lpstr>Calibri</vt:lpstr>
      <vt:lpstr>Montserrat SemiBold</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Exporter Version: 2.0.5.5, docId: 19944907, orderId: 9126962</dc:title>
  <dc:creator>Presentations.AI Exporter</dc:creator>
  <cp:lastModifiedBy>Damian Wainohu</cp:lastModifiedBy>
  <cp:revision>1</cp:revision>
  <dcterms:created xsi:type="dcterms:W3CDTF">2025-07-10T22:38:15Z</dcterms:created>
  <dcterms:modified xsi:type="dcterms:W3CDTF">2025-07-10T22:44:05Z</dcterms:modified>
</cp:coreProperties>
</file>